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95" r:id="rId3"/>
    <p:sldId id="271" r:id="rId4"/>
    <p:sldId id="278" r:id="rId5"/>
    <p:sldId id="281" r:id="rId6"/>
    <p:sldId id="258" r:id="rId7"/>
    <p:sldId id="279" r:id="rId8"/>
    <p:sldId id="283" r:id="rId9"/>
    <p:sldId id="274" r:id="rId10"/>
    <p:sldId id="286" r:id="rId11"/>
    <p:sldId id="287" r:id="rId12"/>
    <p:sldId id="288" r:id="rId13"/>
    <p:sldId id="290" r:id="rId14"/>
    <p:sldId id="280" r:id="rId15"/>
    <p:sldId id="296" r:id="rId16"/>
    <p:sldId id="292" r:id="rId17"/>
    <p:sldId id="266" r:id="rId18"/>
    <p:sldId id="265" r:id="rId19"/>
    <p:sldId id="291" r:id="rId20"/>
    <p:sldId id="270" r:id="rId21"/>
    <p:sldId id="297" r:id="rId22"/>
    <p:sldId id="264" r:id="rId23"/>
  </p:sldIdLst>
  <p:sldSz cx="12192000" cy="6858000"/>
  <p:notesSz cx="6858000" cy="9144000"/>
  <p:custDataLst>
    <p:tags r:id="rId24"/>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a:srgbClr val="DDDDDD"/>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10" autoAdjust="0"/>
    <p:restoredTop sz="96203" autoAdjust="0"/>
  </p:normalViewPr>
  <p:slideViewPr>
    <p:cSldViewPr snapToGrid="0">
      <p:cViewPr varScale="1">
        <p:scale>
          <a:sx n="112" d="100"/>
          <a:sy n="112" d="100"/>
        </p:scale>
        <p:origin x="46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endParaRPr lang="fr-F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fr-FR"/>
          </a:p>
        </p:txBody>
      </p:sp>
      <p:sp>
        <p:nvSpPr>
          <p:cNvPr id="4" name="Espaço Reservado para Data 3"/>
          <p:cNvSpPr>
            <a:spLocks noGrp="1"/>
          </p:cNvSpPr>
          <p:nvPr>
            <p:ph type="dt" sz="half" idx="10"/>
          </p:nvPr>
        </p:nvSpPr>
        <p:spPr/>
        <p:txBody>
          <a:bodyPr/>
          <a:lstStyle/>
          <a:p>
            <a:fld id="{638CBDE2-F166-41C7-8BAB-C2D5D1E90C0C}" type="datetimeFigureOut">
              <a:rPr lang="fr-FR" smtClean="0"/>
              <a:t>19/02/2022</a:t>
            </a:fld>
            <a:endParaRPr lang="fr-FR"/>
          </a:p>
        </p:txBody>
      </p:sp>
      <p:sp>
        <p:nvSpPr>
          <p:cNvPr id="5" name="Espaço Reservado para Rodapé 4"/>
          <p:cNvSpPr>
            <a:spLocks noGrp="1"/>
          </p:cNvSpPr>
          <p:nvPr>
            <p:ph type="ftr" sz="quarter" idx="11"/>
          </p:nvPr>
        </p:nvSpPr>
        <p:spPr/>
        <p:txBody>
          <a:bodyPr/>
          <a:lstStyle/>
          <a:p>
            <a:endParaRPr lang="fr-FR"/>
          </a:p>
        </p:txBody>
      </p:sp>
      <p:sp>
        <p:nvSpPr>
          <p:cNvPr id="6" name="Espaço Reservado para Número de Slide 5"/>
          <p:cNvSpPr>
            <a:spLocks noGrp="1"/>
          </p:cNvSpPr>
          <p:nvPr>
            <p:ph type="sldNum" sz="quarter" idx="12"/>
          </p:nvPr>
        </p:nvSpPr>
        <p:spPr/>
        <p:txBody>
          <a:bodyPr/>
          <a:lstStyle/>
          <a:p>
            <a:fld id="{49A93B98-067B-4911-96BE-04E399634C64}" type="slidenum">
              <a:rPr lang="fr-FR" smtClean="0"/>
              <a:t>‹nº›</a:t>
            </a:fld>
            <a:endParaRPr lang="fr-FR"/>
          </a:p>
        </p:txBody>
      </p:sp>
    </p:spTree>
    <p:extLst>
      <p:ext uri="{BB962C8B-B14F-4D97-AF65-F5344CB8AC3E}">
        <p14:creationId xmlns:p14="http://schemas.microsoft.com/office/powerpoint/2010/main" val="39538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fr-F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fr-FR"/>
          </a:p>
        </p:txBody>
      </p:sp>
      <p:sp>
        <p:nvSpPr>
          <p:cNvPr id="4" name="Espaço Reservado para Data 3"/>
          <p:cNvSpPr>
            <a:spLocks noGrp="1"/>
          </p:cNvSpPr>
          <p:nvPr>
            <p:ph type="dt" sz="half" idx="10"/>
          </p:nvPr>
        </p:nvSpPr>
        <p:spPr/>
        <p:txBody>
          <a:bodyPr/>
          <a:lstStyle/>
          <a:p>
            <a:fld id="{638CBDE2-F166-41C7-8BAB-C2D5D1E90C0C}" type="datetimeFigureOut">
              <a:rPr lang="fr-FR" smtClean="0"/>
              <a:t>19/02/2022</a:t>
            </a:fld>
            <a:endParaRPr lang="fr-FR"/>
          </a:p>
        </p:txBody>
      </p:sp>
      <p:sp>
        <p:nvSpPr>
          <p:cNvPr id="5" name="Espaço Reservado para Rodapé 4"/>
          <p:cNvSpPr>
            <a:spLocks noGrp="1"/>
          </p:cNvSpPr>
          <p:nvPr>
            <p:ph type="ftr" sz="quarter" idx="11"/>
          </p:nvPr>
        </p:nvSpPr>
        <p:spPr/>
        <p:txBody>
          <a:bodyPr/>
          <a:lstStyle/>
          <a:p>
            <a:endParaRPr lang="fr-FR"/>
          </a:p>
        </p:txBody>
      </p:sp>
      <p:sp>
        <p:nvSpPr>
          <p:cNvPr id="6" name="Espaço Reservado para Número de Slide 5"/>
          <p:cNvSpPr>
            <a:spLocks noGrp="1"/>
          </p:cNvSpPr>
          <p:nvPr>
            <p:ph type="sldNum" sz="quarter" idx="12"/>
          </p:nvPr>
        </p:nvSpPr>
        <p:spPr/>
        <p:txBody>
          <a:bodyPr/>
          <a:lstStyle/>
          <a:p>
            <a:fld id="{49A93B98-067B-4911-96BE-04E399634C64}" type="slidenum">
              <a:rPr lang="fr-FR" smtClean="0"/>
              <a:t>‹nº›</a:t>
            </a:fld>
            <a:endParaRPr lang="fr-FR"/>
          </a:p>
        </p:txBody>
      </p:sp>
    </p:spTree>
    <p:extLst>
      <p:ext uri="{BB962C8B-B14F-4D97-AF65-F5344CB8AC3E}">
        <p14:creationId xmlns:p14="http://schemas.microsoft.com/office/powerpoint/2010/main" val="418564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endParaRPr lang="fr-F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fr-FR"/>
          </a:p>
        </p:txBody>
      </p:sp>
      <p:sp>
        <p:nvSpPr>
          <p:cNvPr id="4" name="Espaço Reservado para Data 3"/>
          <p:cNvSpPr>
            <a:spLocks noGrp="1"/>
          </p:cNvSpPr>
          <p:nvPr>
            <p:ph type="dt" sz="half" idx="10"/>
          </p:nvPr>
        </p:nvSpPr>
        <p:spPr/>
        <p:txBody>
          <a:bodyPr/>
          <a:lstStyle/>
          <a:p>
            <a:fld id="{638CBDE2-F166-41C7-8BAB-C2D5D1E90C0C}" type="datetimeFigureOut">
              <a:rPr lang="fr-FR" smtClean="0"/>
              <a:t>19/02/2022</a:t>
            </a:fld>
            <a:endParaRPr lang="fr-FR"/>
          </a:p>
        </p:txBody>
      </p:sp>
      <p:sp>
        <p:nvSpPr>
          <p:cNvPr id="5" name="Espaço Reservado para Rodapé 4"/>
          <p:cNvSpPr>
            <a:spLocks noGrp="1"/>
          </p:cNvSpPr>
          <p:nvPr>
            <p:ph type="ftr" sz="quarter" idx="11"/>
          </p:nvPr>
        </p:nvSpPr>
        <p:spPr/>
        <p:txBody>
          <a:bodyPr/>
          <a:lstStyle/>
          <a:p>
            <a:endParaRPr lang="fr-FR"/>
          </a:p>
        </p:txBody>
      </p:sp>
      <p:sp>
        <p:nvSpPr>
          <p:cNvPr id="6" name="Espaço Reservado para Número de Slide 5"/>
          <p:cNvSpPr>
            <a:spLocks noGrp="1"/>
          </p:cNvSpPr>
          <p:nvPr>
            <p:ph type="sldNum" sz="quarter" idx="12"/>
          </p:nvPr>
        </p:nvSpPr>
        <p:spPr/>
        <p:txBody>
          <a:bodyPr/>
          <a:lstStyle/>
          <a:p>
            <a:fld id="{49A93B98-067B-4911-96BE-04E399634C64}" type="slidenum">
              <a:rPr lang="fr-FR" smtClean="0"/>
              <a:t>‹nº›</a:t>
            </a:fld>
            <a:endParaRPr lang="fr-FR"/>
          </a:p>
        </p:txBody>
      </p:sp>
    </p:spTree>
    <p:extLst>
      <p:ext uri="{BB962C8B-B14F-4D97-AF65-F5344CB8AC3E}">
        <p14:creationId xmlns:p14="http://schemas.microsoft.com/office/powerpoint/2010/main" val="1502137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fr-F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fr-FR"/>
          </a:p>
        </p:txBody>
      </p:sp>
      <p:sp>
        <p:nvSpPr>
          <p:cNvPr id="4" name="Espaço Reservado para Data 3"/>
          <p:cNvSpPr>
            <a:spLocks noGrp="1"/>
          </p:cNvSpPr>
          <p:nvPr>
            <p:ph type="dt" sz="half" idx="10"/>
          </p:nvPr>
        </p:nvSpPr>
        <p:spPr/>
        <p:txBody>
          <a:bodyPr/>
          <a:lstStyle/>
          <a:p>
            <a:fld id="{638CBDE2-F166-41C7-8BAB-C2D5D1E90C0C}" type="datetimeFigureOut">
              <a:rPr lang="fr-FR" smtClean="0"/>
              <a:t>19/02/2022</a:t>
            </a:fld>
            <a:endParaRPr lang="fr-FR"/>
          </a:p>
        </p:txBody>
      </p:sp>
      <p:sp>
        <p:nvSpPr>
          <p:cNvPr id="5" name="Espaço Reservado para Rodapé 4"/>
          <p:cNvSpPr>
            <a:spLocks noGrp="1"/>
          </p:cNvSpPr>
          <p:nvPr>
            <p:ph type="ftr" sz="quarter" idx="11"/>
          </p:nvPr>
        </p:nvSpPr>
        <p:spPr/>
        <p:txBody>
          <a:bodyPr/>
          <a:lstStyle/>
          <a:p>
            <a:endParaRPr lang="fr-FR"/>
          </a:p>
        </p:txBody>
      </p:sp>
      <p:sp>
        <p:nvSpPr>
          <p:cNvPr id="6" name="Espaço Reservado para Número de Slide 5"/>
          <p:cNvSpPr>
            <a:spLocks noGrp="1"/>
          </p:cNvSpPr>
          <p:nvPr>
            <p:ph type="sldNum" sz="quarter" idx="12"/>
          </p:nvPr>
        </p:nvSpPr>
        <p:spPr/>
        <p:txBody>
          <a:bodyPr/>
          <a:lstStyle/>
          <a:p>
            <a:fld id="{49A93B98-067B-4911-96BE-04E399634C64}" type="slidenum">
              <a:rPr lang="fr-FR" smtClean="0"/>
              <a:t>‹nº›</a:t>
            </a:fld>
            <a:endParaRPr lang="fr-FR"/>
          </a:p>
        </p:txBody>
      </p:sp>
    </p:spTree>
    <p:extLst>
      <p:ext uri="{BB962C8B-B14F-4D97-AF65-F5344CB8AC3E}">
        <p14:creationId xmlns:p14="http://schemas.microsoft.com/office/powerpoint/2010/main" val="2843259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endParaRPr lang="fr-F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638CBDE2-F166-41C7-8BAB-C2D5D1E90C0C}" type="datetimeFigureOut">
              <a:rPr lang="fr-FR" smtClean="0"/>
              <a:t>19/02/2022</a:t>
            </a:fld>
            <a:endParaRPr lang="fr-FR"/>
          </a:p>
        </p:txBody>
      </p:sp>
      <p:sp>
        <p:nvSpPr>
          <p:cNvPr id="5" name="Espaço Reservado para Rodapé 4"/>
          <p:cNvSpPr>
            <a:spLocks noGrp="1"/>
          </p:cNvSpPr>
          <p:nvPr>
            <p:ph type="ftr" sz="quarter" idx="11"/>
          </p:nvPr>
        </p:nvSpPr>
        <p:spPr/>
        <p:txBody>
          <a:bodyPr/>
          <a:lstStyle/>
          <a:p>
            <a:endParaRPr lang="fr-FR"/>
          </a:p>
        </p:txBody>
      </p:sp>
      <p:sp>
        <p:nvSpPr>
          <p:cNvPr id="6" name="Espaço Reservado para Número de Slide 5"/>
          <p:cNvSpPr>
            <a:spLocks noGrp="1"/>
          </p:cNvSpPr>
          <p:nvPr>
            <p:ph type="sldNum" sz="quarter" idx="12"/>
          </p:nvPr>
        </p:nvSpPr>
        <p:spPr/>
        <p:txBody>
          <a:bodyPr/>
          <a:lstStyle/>
          <a:p>
            <a:fld id="{49A93B98-067B-4911-96BE-04E399634C64}" type="slidenum">
              <a:rPr lang="fr-FR" smtClean="0"/>
              <a:t>‹nº›</a:t>
            </a:fld>
            <a:endParaRPr lang="fr-FR"/>
          </a:p>
        </p:txBody>
      </p:sp>
    </p:spTree>
    <p:extLst>
      <p:ext uri="{BB962C8B-B14F-4D97-AF65-F5344CB8AC3E}">
        <p14:creationId xmlns:p14="http://schemas.microsoft.com/office/powerpoint/2010/main" val="467731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fr-FR"/>
          </a:p>
        </p:txBody>
      </p:sp>
      <p:sp>
        <p:nvSpPr>
          <p:cNvPr id="3" name="Espaço Reservado para Conteúdo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fr-FR"/>
          </a:p>
        </p:txBody>
      </p:sp>
      <p:sp>
        <p:nvSpPr>
          <p:cNvPr id="4" name="Espaço Reservado para Conteúdo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fr-FR"/>
          </a:p>
        </p:txBody>
      </p:sp>
      <p:sp>
        <p:nvSpPr>
          <p:cNvPr id="5" name="Espaço Reservado para Data 4"/>
          <p:cNvSpPr>
            <a:spLocks noGrp="1"/>
          </p:cNvSpPr>
          <p:nvPr>
            <p:ph type="dt" sz="half" idx="10"/>
          </p:nvPr>
        </p:nvSpPr>
        <p:spPr/>
        <p:txBody>
          <a:bodyPr/>
          <a:lstStyle/>
          <a:p>
            <a:fld id="{638CBDE2-F166-41C7-8BAB-C2D5D1E90C0C}" type="datetimeFigureOut">
              <a:rPr lang="fr-FR" smtClean="0"/>
              <a:t>19/02/2022</a:t>
            </a:fld>
            <a:endParaRPr lang="fr-FR"/>
          </a:p>
        </p:txBody>
      </p:sp>
      <p:sp>
        <p:nvSpPr>
          <p:cNvPr id="6" name="Espaço Reservado para Rodapé 5"/>
          <p:cNvSpPr>
            <a:spLocks noGrp="1"/>
          </p:cNvSpPr>
          <p:nvPr>
            <p:ph type="ftr" sz="quarter" idx="11"/>
          </p:nvPr>
        </p:nvSpPr>
        <p:spPr/>
        <p:txBody>
          <a:bodyPr/>
          <a:lstStyle/>
          <a:p>
            <a:endParaRPr lang="fr-FR"/>
          </a:p>
        </p:txBody>
      </p:sp>
      <p:sp>
        <p:nvSpPr>
          <p:cNvPr id="7" name="Espaço Reservado para Número de Slide 6"/>
          <p:cNvSpPr>
            <a:spLocks noGrp="1"/>
          </p:cNvSpPr>
          <p:nvPr>
            <p:ph type="sldNum" sz="quarter" idx="12"/>
          </p:nvPr>
        </p:nvSpPr>
        <p:spPr/>
        <p:txBody>
          <a:bodyPr/>
          <a:lstStyle/>
          <a:p>
            <a:fld id="{49A93B98-067B-4911-96BE-04E399634C64}" type="slidenum">
              <a:rPr lang="fr-FR" smtClean="0"/>
              <a:t>‹nº›</a:t>
            </a:fld>
            <a:endParaRPr lang="fr-FR"/>
          </a:p>
        </p:txBody>
      </p:sp>
    </p:spTree>
    <p:extLst>
      <p:ext uri="{BB962C8B-B14F-4D97-AF65-F5344CB8AC3E}">
        <p14:creationId xmlns:p14="http://schemas.microsoft.com/office/powerpoint/2010/main" val="616825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endParaRPr lang="fr-F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fr-F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fr-FR"/>
          </a:p>
        </p:txBody>
      </p:sp>
      <p:sp>
        <p:nvSpPr>
          <p:cNvPr id="7" name="Espaço Reservado para Data 6"/>
          <p:cNvSpPr>
            <a:spLocks noGrp="1"/>
          </p:cNvSpPr>
          <p:nvPr>
            <p:ph type="dt" sz="half" idx="10"/>
          </p:nvPr>
        </p:nvSpPr>
        <p:spPr/>
        <p:txBody>
          <a:bodyPr/>
          <a:lstStyle/>
          <a:p>
            <a:fld id="{638CBDE2-F166-41C7-8BAB-C2D5D1E90C0C}" type="datetimeFigureOut">
              <a:rPr lang="fr-FR" smtClean="0"/>
              <a:t>19/02/2022</a:t>
            </a:fld>
            <a:endParaRPr lang="fr-FR"/>
          </a:p>
        </p:txBody>
      </p:sp>
      <p:sp>
        <p:nvSpPr>
          <p:cNvPr id="8" name="Espaço Reservado para Rodapé 7"/>
          <p:cNvSpPr>
            <a:spLocks noGrp="1"/>
          </p:cNvSpPr>
          <p:nvPr>
            <p:ph type="ftr" sz="quarter" idx="11"/>
          </p:nvPr>
        </p:nvSpPr>
        <p:spPr/>
        <p:txBody>
          <a:bodyPr/>
          <a:lstStyle/>
          <a:p>
            <a:endParaRPr lang="fr-FR"/>
          </a:p>
        </p:txBody>
      </p:sp>
      <p:sp>
        <p:nvSpPr>
          <p:cNvPr id="9" name="Espaço Reservado para Número de Slide 8"/>
          <p:cNvSpPr>
            <a:spLocks noGrp="1"/>
          </p:cNvSpPr>
          <p:nvPr>
            <p:ph type="sldNum" sz="quarter" idx="12"/>
          </p:nvPr>
        </p:nvSpPr>
        <p:spPr/>
        <p:txBody>
          <a:bodyPr/>
          <a:lstStyle/>
          <a:p>
            <a:fld id="{49A93B98-067B-4911-96BE-04E399634C64}" type="slidenum">
              <a:rPr lang="fr-FR" smtClean="0"/>
              <a:t>‹nº›</a:t>
            </a:fld>
            <a:endParaRPr lang="fr-FR"/>
          </a:p>
        </p:txBody>
      </p:sp>
    </p:spTree>
    <p:extLst>
      <p:ext uri="{BB962C8B-B14F-4D97-AF65-F5344CB8AC3E}">
        <p14:creationId xmlns:p14="http://schemas.microsoft.com/office/powerpoint/2010/main" val="2007910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fr-FR"/>
          </a:p>
        </p:txBody>
      </p:sp>
      <p:sp>
        <p:nvSpPr>
          <p:cNvPr id="3" name="Espaço Reservado para Data 2"/>
          <p:cNvSpPr>
            <a:spLocks noGrp="1"/>
          </p:cNvSpPr>
          <p:nvPr>
            <p:ph type="dt" sz="half" idx="10"/>
          </p:nvPr>
        </p:nvSpPr>
        <p:spPr/>
        <p:txBody>
          <a:bodyPr/>
          <a:lstStyle/>
          <a:p>
            <a:fld id="{638CBDE2-F166-41C7-8BAB-C2D5D1E90C0C}" type="datetimeFigureOut">
              <a:rPr lang="fr-FR" smtClean="0"/>
              <a:t>19/02/2022</a:t>
            </a:fld>
            <a:endParaRPr lang="fr-FR"/>
          </a:p>
        </p:txBody>
      </p:sp>
      <p:sp>
        <p:nvSpPr>
          <p:cNvPr id="4" name="Espaço Reservado para Rodapé 3"/>
          <p:cNvSpPr>
            <a:spLocks noGrp="1"/>
          </p:cNvSpPr>
          <p:nvPr>
            <p:ph type="ftr" sz="quarter" idx="11"/>
          </p:nvPr>
        </p:nvSpPr>
        <p:spPr/>
        <p:txBody>
          <a:bodyPr/>
          <a:lstStyle/>
          <a:p>
            <a:endParaRPr lang="fr-FR"/>
          </a:p>
        </p:txBody>
      </p:sp>
      <p:sp>
        <p:nvSpPr>
          <p:cNvPr id="5" name="Espaço Reservado para Número de Slide 4"/>
          <p:cNvSpPr>
            <a:spLocks noGrp="1"/>
          </p:cNvSpPr>
          <p:nvPr>
            <p:ph type="sldNum" sz="quarter" idx="12"/>
          </p:nvPr>
        </p:nvSpPr>
        <p:spPr/>
        <p:txBody>
          <a:bodyPr/>
          <a:lstStyle/>
          <a:p>
            <a:fld id="{49A93B98-067B-4911-96BE-04E399634C64}" type="slidenum">
              <a:rPr lang="fr-FR" smtClean="0"/>
              <a:t>‹nº›</a:t>
            </a:fld>
            <a:endParaRPr lang="fr-FR"/>
          </a:p>
        </p:txBody>
      </p:sp>
    </p:spTree>
    <p:extLst>
      <p:ext uri="{BB962C8B-B14F-4D97-AF65-F5344CB8AC3E}">
        <p14:creationId xmlns:p14="http://schemas.microsoft.com/office/powerpoint/2010/main" val="4016998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638CBDE2-F166-41C7-8BAB-C2D5D1E90C0C}" type="datetimeFigureOut">
              <a:rPr lang="fr-FR" smtClean="0"/>
              <a:t>19/02/2022</a:t>
            </a:fld>
            <a:endParaRPr lang="fr-FR"/>
          </a:p>
        </p:txBody>
      </p:sp>
      <p:sp>
        <p:nvSpPr>
          <p:cNvPr id="3" name="Espaço Reservado para Rodapé 2"/>
          <p:cNvSpPr>
            <a:spLocks noGrp="1"/>
          </p:cNvSpPr>
          <p:nvPr>
            <p:ph type="ftr" sz="quarter" idx="11"/>
          </p:nvPr>
        </p:nvSpPr>
        <p:spPr/>
        <p:txBody>
          <a:bodyPr/>
          <a:lstStyle/>
          <a:p>
            <a:endParaRPr lang="fr-FR"/>
          </a:p>
        </p:txBody>
      </p:sp>
      <p:sp>
        <p:nvSpPr>
          <p:cNvPr id="4" name="Espaço Reservado para Número de Slide 3"/>
          <p:cNvSpPr>
            <a:spLocks noGrp="1"/>
          </p:cNvSpPr>
          <p:nvPr>
            <p:ph type="sldNum" sz="quarter" idx="12"/>
          </p:nvPr>
        </p:nvSpPr>
        <p:spPr/>
        <p:txBody>
          <a:bodyPr/>
          <a:lstStyle/>
          <a:p>
            <a:fld id="{49A93B98-067B-4911-96BE-04E399634C64}" type="slidenum">
              <a:rPr lang="fr-FR" smtClean="0"/>
              <a:t>‹nº›</a:t>
            </a:fld>
            <a:endParaRPr lang="fr-FR"/>
          </a:p>
        </p:txBody>
      </p:sp>
    </p:spTree>
    <p:extLst>
      <p:ext uri="{BB962C8B-B14F-4D97-AF65-F5344CB8AC3E}">
        <p14:creationId xmlns:p14="http://schemas.microsoft.com/office/powerpoint/2010/main" val="600464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fr-F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fr-F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638CBDE2-F166-41C7-8BAB-C2D5D1E90C0C}" type="datetimeFigureOut">
              <a:rPr lang="fr-FR" smtClean="0"/>
              <a:t>19/02/2022</a:t>
            </a:fld>
            <a:endParaRPr lang="fr-FR"/>
          </a:p>
        </p:txBody>
      </p:sp>
      <p:sp>
        <p:nvSpPr>
          <p:cNvPr id="6" name="Espaço Reservado para Rodapé 5"/>
          <p:cNvSpPr>
            <a:spLocks noGrp="1"/>
          </p:cNvSpPr>
          <p:nvPr>
            <p:ph type="ftr" sz="quarter" idx="11"/>
          </p:nvPr>
        </p:nvSpPr>
        <p:spPr/>
        <p:txBody>
          <a:bodyPr/>
          <a:lstStyle/>
          <a:p>
            <a:endParaRPr lang="fr-FR"/>
          </a:p>
        </p:txBody>
      </p:sp>
      <p:sp>
        <p:nvSpPr>
          <p:cNvPr id="7" name="Espaço Reservado para Número de Slide 6"/>
          <p:cNvSpPr>
            <a:spLocks noGrp="1"/>
          </p:cNvSpPr>
          <p:nvPr>
            <p:ph type="sldNum" sz="quarter" idx="12"/>
          </p:nvPr>
        </p:nvSpPr>
        <p:spPr/>
        <p:txBody>
          <a:bodyPr/>
          <a:lstStyle/>
          <a:p>
            <a:fld id="{49A93B98-067B-4911-96BE-04E399634C64}" type="slidenum">
              <a:rPr lang="fr-FR" smtClean="0"/>
              <a:t>‹nº›</a:t>
            </a:fld>
            <a:endParaRPr lang="fr-FR"/>
          </a:p>
        </p:txBody>
      </p:sp>
    </p:spTree>
    <p:extLst>
      <p:ext uri="{BB962C8B-B14F-4D97-AF65-F5344CB8AC3E}">
        <p14:creationId xmlns:p14="http://schemas.microsoft.com/office/powerpoint/2010/main" val="2545290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fr-F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638CBDE2-F166-41C7-8BAB-C2D5D1E90C0C}" type="datetimeFigureOut">
              <a:rPr lang="fr-FR" smtClean="0"/>
              <a:t>19/02/2022</a:t>
            </a:fld>
            <a:endParaRPr lang="fr-FR"/>
          </a:p>
        </p:txBody>
      </p:sp>
      <p:sp>
        <p:nvSpPr>
          <p:cNvPr id="6" name="Espaço Reservado para Rodapé 5"/>
          <p:cNvSpPr>
            <a:spLocks noGrp="1"/>
          </p:cNvSpPr>
          <p:nvPr>
            <p:ph type="ftr" sz="quarter" idx="11"/>
          </p:nvPr>
        </p:nvSpPr>
        <p:spPr/>
        <p:txBody>
          <a:bodyPr/>
          <a:lstStyle/>
          <a:p>
            <a:endParaRPr lang="fr-FR"/>
          </a:p>
        </p:txBody>
      </p:sp>
      <p:sp>
        <p:nvSpPr>
          <p:cNvPr id="7" name="Espaço Reservado para Número de Slide 6"/>
          <p:cNvSpPr>
            <a:spLocks noGrp="1"/>
          </p:cNvSpPr>
          <p:nvPr>
            <p:ph type="sldNum" sz="quarter" idx="12"/>
          </p:nvPr>
        </p:nvSpPr>
        <p:spPr/>
        <p:txBody>
          <a:bodyPr/>
          <a:lstStyle/>
          <a:p>
            <a:fld id="{49A93B98-067B-4911-96BE-04E399634C64}" type="slidenum">
              <a:rPr lang="fr-FR" smtClean="0"/>
              <a:t>‹nº›</a:t>
            </a:fld>
            <a:endParaRPr lang="fr-FR"/>
          </a:p>
        </p:txBody>
      </p:sp>
    </p:spTree>
    <p:extLst>
      <p:ext uri="{BB962C8B-B14F-4D97-AF65-F5344CB8AC3E}">
        <p14:creationId xmlns:p14="http://schemas.microsoft.com/office/powerpoint/2010/main" val="2201599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endParaRPr lang="fr-F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fr-F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CBDE2-F166-41C7-8BAB-C2D5D1E90C0C}" type="datetimeFigureOut">
              <a:rPr lang="fr-FR" smtClean="0"/>
              <a:t>19/02/2022</a:t>
            </a:fld>
            <a:endParaRPr lang="fr-F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A93B98-067B-4911-96BE-04E399634C64}" type="slidenum">
              <a:rPr lang="fr-FR" smtClean="0"/>
              <a:t>‹nº›</a:t>
            </a:fld>
            <a:endParaRPr lang="fr-FR"/>
          </a:p>
        </p:txBody>
      </p:sp>
    </p:spTree>
    <p:extLst>
      <p:ext uri="{BB962C8B-B14F-4D97-AF65-F5344CB8AC3E}">
        <p14:creationId xmlns:p14="http://schemas.microsoft.com/office/powerpoint/2010/main" val="4233424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2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fr-FR" sz="4800" b="1" dirty="0">
                <a:solidFill>
                  <a:srgbClr val="C00000"/>
                </a:solidFill>
              </a:rPr>
              <a:t>Hermès</a:t>
            </a:r>
            <a:endParaRPr lang="fr-FR" sz="4800" b="1" dirty="0">
              <a:solidFill>
                <a:srgbClr val="C00000"/>
              </a:solidFill>
            </a:endParaRPr>
          </a:p>
        </p:txBody>
      </p:sp>
      <p:sp>
        <p:nvSpPr>
          <p:cNvPr id="4" name="Quadro 3"/>
          <p:cNvSpPr/>
          <p:nvPr/>
        </p:nvSpPr>
        <p:spPr>
          <a:xfrm>
            <a:off x="156519" y="74141"/>
            <a:ext cx="11821297" cy="6705600"/>
          </a:xfrm>
          <a:prstGeom prst="frame">
            <a:avLst/>
          </a:prstGeom>
          <a:no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0562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40184" y="374132"/>
            <a:ext cx="10515600" cy="4351338"/>
          </a:xfrm>
        </p:spPr>
        <p:txBody>
          <a:bodyPr/>
          <a:lstStyle/>
          <a:p>
            <a:pPr marL="0" indent="0" algn="ctr">
              <a:buNone/>
            </a:pPr>
            <a:r>
              <a:rPr lang="fr-FR" sz="2000" b="1" dirty="0">
                <a:solidFill>
                  <a:srgbClr val="C00000"/>
                </a:solidFill>
                <a:latin typeface="Calibri Light" panose="020F0302020204030204" pitchFamily="34" charset="0"/>
                <a:cs typeface="Calibri Light" panose="020F0302020204030204" pitchFamily="34" charset="0"/>
              </a:rPr>
              <a:t>Il tient une place importante dans la mythologie grecque en intervenant dans de nombreux mythes et en ayant de </a:t>
            </a:r>
            <a:r>
              <a:rPr lang="fr-FR" sz="2000" b="1" dirty="0" smtClean="0">
                <a:solidFill>
                  <a:srgbClr val="C00000"/>
                </a:solidFill>
                <a:latin typeface="Calibri Light" panose="020F0302020204030204" pitchFamily="34" charset="0"/>
                <a:cs typeface="Calibri Light" panose="020F0302020204030204" pitchFamily="34" charset="0"/>
              </a:rPr>
              <a:t>nombreuses </a:t>
            </a:r>
            <a:r>
              <a:rPr lang="fr-FR" sz="2000" b="1" dirty="0">
                <a:solidFill>
                  <a:srgbClr val="C00000"/>
                </a:solidFill>
                <a:latin typeface="Calibri Light" panose="020F0302020204030204" pitchFamily="34" charset="0"/>
                <a:cs typeface="Calibri Light" panose="020F0302020204030204" pitchFamily="34" charset="0"/>
              </a:rPr>
              <a:t>conjointes, mais dont Aphrodite, sera la principale. Ensemble, ils auront Hermaphrodite, métamorphosé en une créature à la fois mâle et </a:t>
            </a:r>
            <a:r>
              <a:rPr lang="fr-FR" sz="2000" b="1" dirty="0" smtClean="0">
                <a:solidFill>
                  <a:srgbClr val="C00000"/>
                </a:solidFill>
                <a:latin typeface="Calibri Light" panose="020F0302020204030204" pitchFamily="34" charset="0"/>
                <a:cs typeface="Calibri Light" panose="020F0302020204030204" pitchFamily="34" charset="0"/>
              </a:rPr>
              <a:t>femelle </a:t>
            </a:r>
            <a:r>
              <a:rPr lang="fr-FR" sz="2000" b="1" dirty="0">
                <a:solidFill>
                  <a:srgbClr val="C00000"/>
                </a:solidFill>
                <a:latin typeface="Calibri Light" panose="020F0302020204030204" pitchFamily="34" charset="0"/>
                <a:cs typeface="Calibri Light" panose="020F0302020204030204" pitchFamily="34" charset="0"/>
              </a:rPr>
              <a:t>et Eros.</a:t>
            </a:r>
          </a:p>
          <a:p>
            <a:endParaRPr lang="fr-FR" dirty="0"/>
          </a:p>
        </p:txBody>
      </p:sp>
      <p:sp>
        <p:nvSpPr>
          <p:cNvPr id="6" name="Espaço Reservado para Conteúdo 2"/>
          <p:cNvSpPr txBox="1">
            <a:spLocks/>
          </p:cNvSpPr>
          <p:nvPr/>
        </p:nvSpPr>
        <p:spPr>
          <a:xfrm>
            <a:off x="4616871" y="6072209"/>
            <a:ext cx="4171755" cy="9641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fr-FR" sz="700" dirty="0">
              <a:latin typeface="+mj-lt"/>
            </a:endParaRPr>
          </a:p>
          <a:p>
            <a:pPr marL="0" indent="0" algn="ctr">
              <a:buNone/>
            </a:pPr>
            <a:r>
              <a:rPr lang="fr-FR" sz="700" dirty="0">
                <a:latin typeface="+mj-lt"/>
              </a:rPr>
              <a:t>Gravure d'Hermaphrodite, copie d'une fresque d'Herculanum, </a:t>
            </a:r>
            <a:r>
              <a:rPr lang="fr-FR" sz="700" cap="small" dirty="0" err="1">
                <a:latin typeface="+mj-lt"/>
              </a:rPr>
              <a:t>xix</a:t>
            </a:r>
            <a:r>
              <a:rPr lang="fr-FR" sz="700" baseline="30000" dirty="0" err="1">
                <a:latin typeface="+mj-lt"/>
              </a:rPr>
              <a:t>e</a:t>
            </a:r>
            <a:r>
              <a:rPr lang="fr-FR" sz="700" dirty="0">
                <a:latin typeface="+mj-lt"/>
              </a:rPr>
              <a:t> </a:t>
            </a:r>
            <a:r>
              <a:rPr lang="fr-FR" sz="700" dirty="0" err="1">
                <a:latin typeface="+mj-lt"/>
              </a:rPr>
              <a:t>siècle.https</a:t>
            </a:r>
            <a:r>
              <a:rPr lang="fr-FR" sz="700" dirty="0">
                <a:latin typeface="+mj-lt"/>
              </a:rPr>
              <a:t>://fr.wikipedia.org/wiki/Hermaphrodite#/media/Fichier:French_School,_Hermaphroditus,_from_a_Herculanese_fresco_(c.1800,_coloured_engraving).jpg</a:t>
            </a:r>
          </a:p>
        </p:txBody>
      </p:sp>
      <p:sp>
        <p:nvSpPr>
          <p:cNvPr id="8" name="Espaço Reservado para Conteúdo 2"/>
          <p:cNvSpPr txBox="1">
            <a:spLocks/>
          </p:cNvSpPr>
          <p:nvPr/>
        </p:nvSpPr>
        <p:spPr>
          <a:xfrm>
            <a:off x="8040103" y="5348644"/>
            <a:ext cx="4545426" cy="6210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FR" sz="700" i="1" dirty="0">
                <a:latin typeface="+mj-lt"/>
              </a:rPr>
              <a:t>L'Amour bandant son arc</a:t>
            </a:r>
            <a:r>
              <a:rPr lang="fr-FR" sz="700" dirty="0">
                <a:latin typeface="+mj-lt"/>
              </a:rPr>
              <a:t>, copie romaine d'un original de Lysippe, musées du Capitole.</a:t>
            </a:r>
          </a:p>
        </p:txBody>
      </p:sp>
      <p:sp>
        <p:nvSpPr>
          <p:cNvPr id="15" name="Espaço Reservado para Conteúdo 2"/>
          <p:cNvSpPr txBox="1">
            <a:spLocks/>
          </p:cNvSpPr>
          <p:nvPr/>
        </p:nvSpPr>
        <p:spPr>
          <a:xfrm>
            <a:off x="270551" y="6358159"/>
            <a:ext cx="4545426" cy="6210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FR" sz="700" dirty="0">
                <a:latin typeface="+mj-lt"/>
              </a:rPr>
              <a:t>Statue en marbre de la déesse Aphrodite, retrouvée sur l'île grecque de Milos en 1820, et improprement baptisée la </a:t>
            </a:r>
            <a:r>
              <a:rPr lang="fr-FR" sz="700" i="1" dirty="0">
                <a:latin typeface="+mj-lt"/>
              </a:rPr>
              <a:t>Vénus de Milo</a:t>
            </a:r>
            <a:r>
              <a:rPr lang="fr-FR" sz="700" dirty="0">
                <a:latin typeface="+mj-lt"/>
              </a:rPr>
              <a:t>. Œuvre hellénistique, vers 150–130 avant notre ère.</a:t>
            </a:r>
          </a:p>
        </p:txBody>
      </p:sp>
      <p:pic>
        <p:nvPicPr>
          <p:cNvPr id="10" name="Image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664" y="1291124"/>
            <a:ext cx="2687968" cy="50138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Imagem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4634" y="1380306"/>
            <a:ext cx="3596231" cy="485429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Imagem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67022" y="1910194"/>
            <a:ext cx="2491587" cy="33262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885585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2"/>
          <p:cNvSpPr txBox="1">
            <a:spLocks/>
          </p:cNvSpPr>
          <p:nvPr/>
        </p:nvSpPr>
        <p:spPr>
          <a:xfrm>
            <a:off x="1593340" y="6376185"/>
            <a:ext cx="3799056" cy="6210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700" u="sng" dirty="0"/>
              <a:t>https://i.pinimg.com/originals/f3/52/e0/f352e0bc99ff9de0e54f59be3b68a0a6.gif</a:t>
            </a:r>
            <a:endParaRPr lang="fr-FR" sz="700" dirty="0"/>
          </a:p>
          <a:p>
            <a:pPr marL="0" indent="0">
              <a:buFont typeface="Arial" panose="020B0604020202020204" pitchFamily="34" charset="0"/>
              <a:buNone/>
            </a:pPr>
            <a:endParaRPr lang="fr-FR" sz="1200" dirty="0">
              <a:latin typeface="+mj-lt"/>
            </a:endParaRPr>
          </a:p>
        </p:txBody>
      </p:sp>
      <p:sp>
        <p:nvSpPr>
          <p:cNvPr id="9" name="Espaço Reservado para Conteúdo 2"/>
          <p:cNvSpPr txBox="1">
            <a:spLocks/>
          </p:cNvSpPr>
          <p:nvPr/>
        </p:nvSpPr>
        <p:spPr>
          <a:xfrm>
            <a:off x="4806210" y="5568124"/>
            <a:ext cx="7875373" cy="3507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FR" sz="700" u="sng" dirty="0"/>
              <a:t>https://wikiimg.tojsiabtv.com/wikipedia/commons/thumb/2/2b/Ancient_Regions_Peloponnese.png/250px-Ancient_Regions_Peloponnese.png</a:t>
            </a:r>
            <a:endParaRPr lang="fr-FR" sz="700" dirty="0"/>
          </a:p>
        </p:txBody>
      </p:sp>
      <p:sp>
        <p:nvSpPr>
          <p:cNvPr id="6" name="Título 1"/>
          <p:cNvSpPr>
            <a:spLocks noGrp="1"/>
          </p:cNvSpPr>
          <p:nvPr>
            <p:ph type="title"/>
          </p:nvPr>
        </p:nvSpPr>
        <p:spPr>
          <a:xfrm>
            <a:off x="838200" y="365125"/>
            <a:ext cx="10515600" cy="1325563"/>
          </a:xfrm>
        </p:spPr>
        <p:txBody>
          <a:bodyPr>
            <a:normAutofit/>
          </a:bodyPr>
          <a:lstStyle/>
          <a:p>
            <a:pPr algn="ctr"/>
            <a:r>
              <a:rPr lang="fr-FR" sz="2000" b="1" dirty="0">
                <a:solidFill>
                  <a:srgbClr val="C00000"/>
                </a:solidFill>
              </a:rPr>
              <a:t>Hermès, selon cette mythologie, est né dans une caverne du </a:t>
            </a:r>
            <a:r>
              <a:rPr lang="fr-FR" sz="2000" b="1" dirty="0" smtClean="0">
                <a:solidFill>
                  <a:srgbClr val="C00000"/>
                </a:solidFill>
              </a:rPr>
              <a:t>Mont </a:t>
            </a:r>
            <a:r>
              <a:rPr lang="fr-FR" sz="2000" b="1" dirty="0" err="1">
                <a:solidFill>
                  <a:srgbClr val="C00000"/>
                </a:solidFill>
              </a:rPr>
              <a:t>Cyllène</a:t>
            </a:r>
            <a:r>
              <a:rPr lang="fr-FR" sz="2000" b="1" dirty="0">
                <a:solidFill>
                  <a:srgbClr val="C00000"/>
                </a:solidFill>
              </a:rPr>
              <a:t> en </a:t>
            </a:r>
            <a:r>
              <a:rPr lang="fr-FR" sz="2000" b="1" dirty="0" smtClean="0">
                <a:solidFill>
                  <a:srgbClr val="C00000"/>
                </a:solidFill>
              </a:rPr>
              <a:t>Arcadie. </a:t>
            </a:r>
            <a:r>
              <a:rPr lang="fr-FR" sz="2000" b="1" dirty="0">
                <a:solidFill>
                  <a:srgbClr val="C00000"/>
                </a:solidFill>
              </a:rPr>
              <a:t>Q</a:t>
            </a:r>
            <a:r>
              <a:rPr lang="fr-FR" sz="2000" b="1" dirty="0" smtClean="0">
                <a:solidFill>
                  <a:srgbClr val="C00000"/>
                </a:solidFill>
              </a:rPr>
              <a:t>uelques </a:t>
            </a:r>
            <a:r>
              <a:rPr lang="fr-FR" sz="2000" b="1" dirty="0">
                <a:solidFill>
                  <a:srgbClr val="C00000"/>
                </a:solidFill>
              </a:rPr>
              <a:t>instants seulement après sa naissance, il bondit de son berceau et se mit en quête du troupeau d'Apollon.</a:t>
            </a:r>
          </a:p>
        </p:txBody>
      </p:sp>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521887"/>
            <a:ext cx="4903393" cy="48542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Image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6147" y="2153540"/>
            <a:ext cx="3414584" cy="34145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777436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89919" y="1273690"/>
            <a:ext cx="10515600" cy="4351338"/>
          </a:xfrm>
        </p:spPr>
        <p:txBody>
          <a:bodyPr>
            <a:normAutofit/>
          </a:bodyPr>
          <a:lstStyle/>
          <a:p>
            <a:pPr marL="0" indent="0" algn="just">
              <a:buNone/>
            </a:pPr>
            <a:r>
              <a:rPr lang="fr-FR" sz="2000" b="1" dirty="0">
                <a:solidFill>
                  <a:srgbClr val="C00000"/>
                </a:solidFill>
                <a:latin typeface="+mj-lt"/>
              </a:rPr>
              <a:t>Sur son chemin, il rencontre une tortue qu'il tue et dont il utilise la carapace, pour fabriquer une lyre sur laquelle il célèbre sa propre naissance. Il dérobe cinquante bœufs à son demi-frère Apollon et retourné chez sa mère, il annonce avec assurance son intention </a:t>
            </a:r>
            <a:r>
              <a:rPr lang="fr-FR" sz="2000" b="1" dirty="0" smtClean="0">
                <a:solidFill>
                  <a:srgbClr val="C00000"/>
                </a:solidFill>
                <a:latin typeface="+mj-lt"/>
              </a:rPr>
              <a:t>d‘exercer </a:t>
            </a:r>
            <a:r>
              <a:rPr lang="fr-FR" sz="2000" b="1" dirty="0">
                <a:solidFill>
                  <a:srgbClr val="C00000"/>
                </a:solidFill>
                <a:latin typeface="+mj-lt"/>
              </a:rPr>
              <a:t>le meilleur des métiers, c'est-à-dire celui de voleur. Apollon découvre qu’il s’agit </a:t>
            </a:r>
            <a:r>
              <a:rPr lang="fr-FR" sz="2000" b="1" dirty="0" smtClean="0">
                <a:solidFill>
                  <a:srgbClr val="C00000"/>
                </a:solidFill>
                <a:latin typeface="+mj-lt"/>
              </a:rPr>
              <a:t>d’Hermès. L'affaire </a:t>
            </a:r>
            <a:r>
              <a:rPr lang="fr-FR" sz="2000" b="1" dirty="0">
                <a:solidFill>
                  <a:srgbClr val="C00000"/>
                </a:solidFill>
                <a:latin typeface="+mj-lt"/>
              </a:rPr>
              <a:t>est finalement portée devant Zeus. De nouveau, Hermès proteste de son innocence. Amusé par la précocité de son fils, le roi des dieux ordonne la réconciliation; Hermès devra lui révéler l'endroit où il a caché le troupeau et lui donner sa lyre ainsi que sa la cithare. Apollon quant à lui accorde en échange une baguette d'or, c’est le bâton de son futur caducée et lui offre le don de prophétie mineure par le biais de l'oracle des </a:t>
            </a:r>
            <a:r>
              <a:rPr lang="fr-FR" sz="2000" b="1" dirty="0" err="1">
                <a:solidFill>
                  <a:srgbClr val="C00000"/>
                </a:solidFill>
                <a:latin typeface="+mj-lt"/>
              </a:rPr>
              <a:t>Thries</a:t>
            </a:r>
            <a:r>
              <a:rPr lang="fr-FR" sz="2000" b="1" dirty="0">
                <a:solidFill>
                  <a:srgbClr val="C00000"/>
                </a:solidFill>
                <a:latin typeface="+mj-lt"/>
              </a:rPr>
              <a:t> (femmes-abeilles). Nous pouvons également noter qu’Hermès aurait été élevé par </a:t>
            </a:r>
            <a:r>
              <a:rPr lang="fr-FR" sz="2000" b="1" dirty="0" err="1">
                <a:solidFill>
                  <a:srgbClr val="C00000"/>
                </a:solidFill>
                <a:latin typeface="+mj-lt"/>
              </a:rPr>
              <a:t>Acacos</a:t>
            </a:r>
            <a:r>
              <a:rPr lang="fr-FR" sz="2000" b="1" dirty="0">
                <a:solidFill>
                  <a:srgbClr val="C00000"/>
                </a:solidFill>
                <a:latin typeface="+mj-lt"/>
              </a:rPr>
              <a:t>, le roi d'</a:t>
            </a:r>
            <a:r>
              <a:rPr lang="fr-FR" sz="2000" b="1" dirty="0" err="1">
                <a:solidFill>
                  <a:srgbClr val="C00000"/>
                </a:solidFill>
                <a:latin typeface="+mj-lt"/>
              </a:rPr>
              <a:t>Acacesium</a:t>
            </a:r>
            <a:r>
              <a:rPr lang="fr-FR" sz="2000" b="1" dirty="0">
                <a:solidFill>
                  <a:srgbClr val="C00000"/>
                </a:solidFill>
                <a:latin typeface="+mj-lt"/>
              </a:rPr>
              <a:t> en Arcadien si l’on en croit le géographe et voyageur de l'Antiquité du IIème siècle après J-C : Pausanias; et a inventé la flûte de Pan (=syrinx).</a:t>
            </a:r>
          </a:p>
          <a:p>
            <a:pPr marL="0" indent="0" algn="just">
              <a:buNone/>
            </a:pPr>
            <a:r>
              <a:rPr lang="fr-FR" sz="2000" b="1" dirty="0">
                <a:solidFill>
                  <a:srgbClr val="C00000"/>
                </a:solidFill>
                <a:latin typeface="+mj-lt"/>
              </a:rPr>
              <a:t>Le père de dieux rustiques, est d’après les mythes : cet être intelligent, qui est proche des hommes et le plus bienveillant à leur égard. Il leur donnera l'écriture, la danse, les poids et mesures, la flûte et la </a:t>
            </a:r>
            <a:r>
              <a:rPr lang="fr-FR" sz="2000" b="1" dirty="0" smtClean="0">
                <a:solidFill>
                  <a:srgbClr val="C00000"/>
                </a:solidFill>
                <a:latin typeface="+mj-lt"/>
              </a:rPr>
              <a:t>lyre et </a:t>
            </a:r>
            <a:r>
              <a:rPr lang="fr-FR" sz="2000" b="1" dirty="0">
                <a:solidFill>
                  <a:srgbClr val="C00000"/>
                </a:solidFill>
                <a:latin typeface="+mj-lt"/>
              </a:rPr>
              <a:t>le moyen de produire une étincelle lorsque le feu </a:t>
            </a:r>
            <a:r>
              <a:rPr lang="fr-FR" sz="2000" b="1" dirty="0" smtClean="0">
                <a:solidFill>
                  <a:srgbClr val="C00000"/>
                </a:solidFill>
                <a:latin typeface="+mj-lt"/>
              </a:rPr>
              <a:t>est </a:t>
            </a:r>
            <a:r>
              <a:rPr lang="fr-FR" sz="2000" b="1" dirty="0">
                <a:solidFill>
                  <a:srgbClr val="C00000"/>
                </a:solidFill>
                <a:latin typeface="+mj-lt"/>
              </a:rPr>
              <a:t>éteint.</a:t>
            </a:r>
          </a:p>
          <a:p>
            <a:pPr marL="0" indent="0">
              <a:buNone/>
            </a:pPr>
            <a:endParaRPr lang="fr-FR" sz="2000" b="1" dirty="0">
              <a:solidFill>
                <a:srgbClr val="C00000"/>
              </a:solidFill>
              <a:latin typeface="+mj-lt"/>
            </a:endParaRPr>
          </a:p>
          <a:p>
            <a:pPr marL="0" indent="0">
              <a:buNone/>
            </a:pPr>
            <a:endParaRPr lang="fr-FR" dirty="0"/>
          </a:p>
        </p:txBody>
      </p:sp>
    </p:spTree>
    <p:extLst>
      <p:ext uri="{BB962C8B-B14F-4D97-AF65-F5344CB8AC3E}">
        <p14:creationId xmlns:p14="http://schemas.microsoft.com/office/powerpoint/2010/main" val="30575619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pPr marL="0" indent="0" algn="just">
              <a:buNone/>
            </a:pPr>
            <a:r>
              <a:rPr lang="fr-FR" sz="2000" b="1" dirty="0">
                <a:solidFill>
                  <a:srgbClr val="C00000"/>
                </a:solidFill>
                <a:latin typeface="+mj-lt"/>
              </a:rPr>
              <a:t>Pour finir, de nombreuses expressions et représentations d’Hermès ont été réalisées au cours de l’Histoire.  Par exemple, </a:t>
            </a:r>
            <a:r>
              <a:rPr lang="fr-FR" sz="2000" b="1" i="1" dirty="0" smtClean="0">
                <a:solidFill>
                  <a:srgbClr val="C00000"/>
                </a:solidFill>
                <a:latin typeface="+mj-lt"/>
              </a:rPr>
              <a:t> l’</a:t>
            </a:r>
            <a:r>
              <a:rPr lang="fr-FR" sz="2000" b="1" i="1" dirty="0" err="1" smtClean="0">
                <a:solidFill>
                  <a:srgbClr val="C00000"/>
                </a:solidFill>
                <a:latin typeface="+mj-lt"/>
              </a:rPr>
              <a:t>hermai</a:t>
            </a:r>
            <a:r>
              <a:rPr lang="fr-FR" sz="2000" b="1" dirty="0">
                <a:solidFill>
                  <a:srgbClr val="C00000"/>
                </a:solidFill>
                <a:latin typeface="+mj-lt"/>
              </a:rPr>
              <a:t>, en Arcadie ou en Attique, sous la forme de colonnes de </a:t>
            </a:r>
            <a:r>
              <a:rPr lang="fr-FR" sz="2000" b="1" dirty="0" smtClean="0">
                <a:solidFill>
                  <a:srgbClr val="C00000"/>
                </a:solidFill>
                <a:latin typeface="+mj-lt"/>
              </a:rPr>
              <a:t>pierre surmontées </a:t>
            </a:r>
            <a:r>
              <a:rPr lang="fr-FR" sz="2000" b="1" dirty="0">
                <a:solidFill>
                  <a:srgbClr val="C00000"/>
                </a:solidFill>
                <a:latin typeface="+mj-lt"/>
              </a:rPr>
              <a:t>d'une tête barbue et souvent accompagnées d'une inscription, sont les formes les plus anciennes </a:t>
            </a:r>
            <a:r>
              <a:rPr lang="fr-FR" sz="2000" b="1" dirty="0" smtClean="0">
                <a:solidFill>
                  <a:srgbClr val="C00000"/>
                </a:solidFill>
                <a:latin typeface="+mj-lt"/>
              </a:rPr>
              <a:t>pour représenter </a:t>
            </a:r>
            <a:r>
              <a:rPr lang="fr-FR" sz="2000" b="1" dirty="0">
                <a:solidFill>
                  <a:srgbClr val="C00000"/>
                </a:solidFill>
                <a:latin typeface="+mj-lt"/>
              </a:rPr>
              <a:t>son culte public, peu développé. Ces hermès se trouvaient au bord des routes, sur les frontières, aux croisements, aux portes des villes et des maisons, mais également sur les places, dans les gymnases, les bibliothèques, les sanctuaires. Ils constituent la base des rites de ce dieu très populaire. </a:t>
            </a:r>
            <a:endParaRPr lang="fr-FR" dirty="0"/>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922" y="465088"/>
            <a:ext cx="2561967" cy="56954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Espaço Reservado para Conteúdo 2"/>
          <p:cNvSpPr txBox="1">
            <a:spLocks/>
          </p:cNvSpPr>
          <p:nvPr/>
        </p:nvSpPr>
        <p:spPr>
          <a:xfrm>
            <a:off x="-2409676" y="6308370"/>
            <a:ext cx="10431162" cy="6210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fr-FR" sz="1200" dirty="0">
                <a:latin typeface="Calibri Light" panose="020F0302020204030204" pitchFamily="34" charset="0"/>
                <a:cs typeface="Calibri Light" panose="020F0302020204030204" pitchFamily="34" charset="0"/>
              </a:rPr>
              <a:t>Stèle </a:t>
            </a:r>
            <a:r>
              <a:rPr lang="fr-FR" sz="1200" dirty="0" err="1">
                <a:latin typeface="Calibri Light" panose="020F0302020204030204" pitchFamily="34" charset="0"/>
                <a:cs typeface="Calibri Light" panose="020F0302020204030204" pitchFamily="34" charset="0"/>
              </a:rPr>
              <a:t>hermaïque</a:t>
            </a:r>
            <a:r>
              <a:rPr lang="fr-FR" sz="1200" dirty="0">
                <a:latin typeface="Calibri Light" panose="020F0302020204030204" pitchFamily="34" charset="0"/>
                <a:cs typeface="Calibri Light" panose="020F0302020204030204" pitchFamily="34" charset="0"/>
              </a:rPr>
              <a:t> en pierre, 129-138, Musée national archéologique d'Athènes.</a:t>
            </a:r>
          </a:p>
          <a:p>
            <a:pPr marL="0" indent="0" algn="ctr">
              <a:buFont typeface="Arial" panose="020B0604020202020204" pitchFamily="34" charset="0"/>
              <a:buNone/>
            </a:pPr>
            <a:endParaRPr lang="fr-FR" sz="1800" dirty="0"/>
          </a:p>
        </p:txBody>
      </p:sp>
    </p:spTree>
    <p:extLst>
      <p:ext uri="{BB962C8B-B14F-4D97-AF65-F5344CB8AC3E}">
        <p14:creationId xmlns:p14="http://schemas.microsoft.com/office/powerpoint/2010/main" val="18999458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515762" y="1913281"/>
            <a:ext cx="9144000" cy="2090308"/>
          </a:xfrm>
        </p:spPr>
        <p:txBody>
          <a:bodyPr>
            <a:normAutofit fontScale="40000" lnSpcReduction="20000"/>
          </a:bodyPr>
          <a:lstStyle/>
          <a:p>
            <a:r>
              <a:rPr lang="fr-FR" sz="5000" b="1" dirty="0">
                <a:solidFill>
                  <a:srgbClr val="C00000"/>
                </a:solidFill>
                <a:latin typeface="Calibri Light" panose="020F0302020204030204" pitchFamily="34" charset="0"/>
                <a:cs typeface="Calibri Light" panose="020F0302020204030204" pitchFamily="34" charset="0"/>
              </a:rPr>
              <a:t>Le mot "hermétique", qualifiant la qualité de fermeture d'un récipient, vient des alchimistes, dont le dieu Hermès était un symbole, car ayant contribué à l’invention des mathématiques et de l'astronomie.</a:t>
            </a:r>
          </a:p>
          <a:p>
            <a:r>
              <a:rPr lang="fr-FR" sz="5000" b="1" dirty="0">
                <a:solidFill>
                  <a:srgbClr val="C00000"/>
                </a:solidFill>
                <a:latin typeface="Calibri Light" panose="020F0302020204030204" pitchFamily="34" charset="0"/>
                <a:cs typeface="Calibri Light" panose="020F0302020204030204" pitchFamily="34" charset="0"/>
              </a:rPr>
              <a:t>Le mot « coup de chance », lorsqu'un bienfait arrive tout à coup, se dit en grec ancien </a:t>
            </a:r>
            <a:r>
              <a:rPr lang="fr-FR" sz="5000" b="1" dirty="0" err="1">
                <a:solidFill>
                  <a:srgbClr val="C00000"/>
                </a:solidFill>
                <a:latin typeface="Calibri Light" panose="020F0302020204030204" pitchFamily="34" charset="0"/>
                <a:cs typeface="Calibri Light" panose="020F0302020204030204" pitchFamily="34" charset="0"/>
              </a:rPr>
              <a:t>Ἑρμ</a:t>
            </a:r>
            <a:r>
              <a:rPr lang="fr-FR" sz="5000" b="1" dirty="0">
                <a:solidFill>
                  <a:srgbClr val="C00000"/>
                </a:solidFill>
                <a:latin typeface="Calibri Light" panose="020F0302020204030204" pitchFamily="34" charset="0"/>
                <a:cs typeface="Calibri Light" panose="020F0302020204030204" pitchFamily="34" charset="0"/>
              </a:rPr>
              <a:t>αιον / </a:t>
            </a:r>
            <a:r>
              <a:rPr lang="fr-FR" sz="5000" b="1" i="1" dirty="0">
                <a:solidFill>
                  <a:srgbClr val="C00000"/>
                </a:solidFill>
                <a:latin typeface="Calibri Light" panose="020F0302020204030204" pitchFamily="34" charset="0"/>
                <a:cs typeface="Calibri Light" panose="020F0302020204030204" pitchFamily="34" charset="0"/>
              </a:rPr>
              <a:t>hermaíon</a:t>
            </a:r>
            <a:r>
              <a:rPr lang="fr-FR" sz="5000" b="1" dirty="0">
                <a:solidFill>
                  <a:srgbClr val="C00000"/>
                </a:solidFill>
                <a:latin typeface="Calibri Light" panose="020F0302020204030204" pitchFamily="34" charset="0"/>
                <a:cs typeface="Calibri Light" panose="020F0302020204030204" pitchFamily="34" charset="0"/>
              </a:rPr>
              <a:t> et évoque de ce fait le nom Hermès.</a:t>
            </a:r>
          </a:p>
          <a:p>
            <a:r>
              <a:rPr lang="fr-FR" sz="5000" b="1" dirty="0">
                <a:solidFill>
                  <a:srgbClr val="C00000"/>
                </a:solidFill>
                <a:latin typeface="Calibri Light" panose="020F0302020204030204" pitchFamily="34" charset="0"/>
                <a:cs typeface="Calibri Light" panose="020F0302020204030204" pitchFamily="34" charset="0"/>
              </a:rPr>
              <a:t>De plus, le philosophe Théophraste rapporte ce proverbe antique :  « Hermès est à tout le monde » ( </a:t>
            </a:r>
            <a:r>
              <a:rPr lang="fr-FR" sz="5000" b="1" dirty="0" err="1">
                <a:solidFill>
                  <a:srgbClr val="C00000"/>
                </a:solidFill>
                <a:latin typeface="Calibri Light" panose="020F0302020204030204" pitchFamily="34" charset="0"/>
                <a:cs typeface="Calibri Light" panose="020F0302020204030204" pitchFamily="34" charset="0"/>
              </a:rPr>
              <a:t>Ἑρμῆς</a:t>
            </a:r>
            <a:r>
              <a:rPr lang="fr-FR" sz="5000" b="1" dirty="0">
                <a:solidFill>
                  <a:srgbClr val="C00000"/>
                </a:solidFill>
                <a:latin typeface="Calibri Light" panose="020F0302020204030204" pitchFamily="34" charset="0"/>
                <a:cs typeface="Calibri Light" panose="020F0302020204030204" pitchFamily="34" charset="0"/>
              </a:rPr>
              <a:t> </a:t>
            </a:r>
            <a:r>
              <a:rPr lang="fr-FR" sz="5000" b="1" dirty="0" err="1">
                <a:solidFill>
                  <a:srgbClr val="C00000"/>
                </a:solidFill>
                <a:latin typeface="Calibri Light" panose="020F0302020204030204" pitchFamily="34" charset="0"/>
                <a:cs typeface="Calibri Light" panose="020F0302020204030204" pitchFamily="34" charset="0"/>
              </a:rPr>
              <a:t>κοινός</a:t>
            </a:r>
            <a:r>
              <a:rPr lang="fr-FR" sz="5000" b="1" dirty="0">
                <a:solidFill>
                  <a:srgbClr val="C00000"/>
                </a:solidFill>
                <a:latin typeface="Calibri Light" panose="020F0302020204030204" pitchFamily="34" charset="0"/>
                <a:cs typeface="Calibri Light" panose="020F0302020204030204" pitchFamily="34" charset="0"/>
              </a:rPr>
              <a:t>,), qui signifie que le dieu est loué pour avoir apporté la bonne fortune, le bon hasard.</a:t>
            </a:r>
          </a:p>
          <a:p>
            <a:endParaRPr lang="fr-FR" dirty="0"/>
          </a:p>
        </p:txBody>
      </p:sp>
    </p:spTree>
    <p:extLst>
      <p:ext uri="{BB962C8B-B14F-4D97-AF65-F5344CB8AC3E}">
        <p14:creationId xmlns:p14="http://schemas.microsoft.com/office/powerpoint/2010/main" val="25764647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980207" y="6236987"/>
            <a:ext cx="10431162" cy="621013"/>
          </a:xfrm>
        </p:spPr>
        <p:txBody>
          <a:bodyPr>
            <a:normAutofit/>
          </a:bodyPr>
          <a:lstStyle/>
          <a:p>
            <a:pPr marL="0" indent="0" algn="ctr">
              <a:buNone/>
            </a:pPr>
            <a:r>
              <a:rPr lang="fr-FR" sz="1200" dirty="0">
                <a:latin typeface="+mj-lt"/>
              </a:rPr>
              <a:t>Caducée en bronze, début du Ve siècle avant notre ère © Dallas Museum of Art</a:t>
            </a:r>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8452" y="53808"/>
            <a:ext cx="4727180" cy="59837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Espaço Reservado para Conteúdo 2"/>
          <p:cNvSpPr txBox="1">
            <a:spLocks/>
          </p:cNvSpPr>
          <p:nvPr/>
        </p:nvSpPr>
        <p:spPr>
          <a:xfrm>
            <a:off x="5938981" y="5946683"/>
            <a:ext cx="5453269" cy="11615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sz="1200" dirty="0">
                <a:latin typeface="Calibri Light" panose="020F0302020204030204" pitchFamily="34" charset="0"/>
                <a:cs typeface="Calibri Light" panose="020F0302020204030204" pitchFamily="34" charset="0"/>
              </a:rPr>
              <a:t>Caducée en bronze. Circa 470 - 480 avant J.C. L'inscription en dialecte dorique indique que le caducée est la propriété de la ville sicilienne de Syracuse. © Roman </a:t>
            </a:r>
            <a:r>
              <a:rPr lang="fr-FR" sz="1200" dirty="0" err="1">
                <a:latin typeface="Calibri Light" panose="020F0302020204030204" pitchFamily="34" charset="0"/>
                <a:cs typeface="Calibri Light" panose="020F0302020204030204" pitchFamily="34" charset="0"/>
              </a:rPr>
              <a:t>Raacke</a:t>
            </a:r>
            <a:r>
              <a:rPr lang="fr-FR" sz="1200" dirty="0">
                <a:latin typeface="Calibri Light" panose="020F0302020204030204" pitchFamily="34" charset="0"/>
                <a:cs typeface="Calibri Light" panose="020F0302020204030204" pitchFamily="34" charset="0"/>
              </a:rPr>
              <a:t> pour </a:t>
            </a:r>
            <a:r>
              <a:rPr lang="fr-FR" sz="1200" dirty="0" err="1">
                <a:latin typeface="Calibri Light" panose="020F0302020204030204" pitchFamily="34" charset="0"/>
                <a:cs typeface="Calibri Light" panose="020F0302020204030204" pitchFamily="34" charset="0"/>
              </a:rPr>
              <a:t>Stiftung</a:t>
            </a:r>
            <a:r>
              <a:rPr lang="fr-FR" sz="1200" dirty="0">
                <a:latin typeface="Calibri Light" panose="020F0302020204030204" pitchFamily="34" charset="0"/>
                <a:cs typeface="Calibri Light" panose="020F0302020204030204" pitchFamily="34" charset="0"/>
              </a:rPr>
              <a:t> </a:t>
            </a:r>
            <a:r>
              <a:rPr lang="fr-FR" sz="1200" dirty="0" err="1">
                <a:latin typeface="Calibri Light" panose="020F0302020204030204" pitchFamily="34" charset="0"/>
                <a:cs typeface="Calibri Light" panose="020F0302020204030204" pitchFamily="34" charset="0"/>
              </a:rPr>
              <a:t>für</a:t>
            </a:r>
            <a:r>
              <a:rPr lang="fr-FR" sz="1200" dirty="0">
                <a:latin typeface="Calibri Light" panose="020F0302020204030204" pitchFamily="34" charset="0"/>
                <a:cs typeface="Calibri Light" panose="020F0302020204030204" pitchFamily="34" charset="0"/>
              </a:rPr>
              <a:t> die Hamburger </a:t>
            </a:r>
            <a:r>
              <a:rPr lang="fr-FR" sz="1200" dirty="0" err="1">
                <a:latin typeface="Calibri Light" panose="020F0302020204030204" pitchFamily="34" charset="0"/>
                <a:cs typeface="Calibri Light" panose="020F0302020204030204" pitchFamily="34" charset="0"/>
              </a:rPr>
              <a:t>Kunstsammlungen</a:t>
            </a:r>
            <a:endParaRPr lang="fr-FR" sz="1200" dirty="0">
              <a:latin typeface="Calibri Light" panose="020F0302020204030204" pitchFamily="34" charset="0"/>
              <a:cs typeface="Calibri Light" panose="020F0302020204030204" pitchFamily="34" charset="0"/>
            </a:endParaRPr>
          </a:p>
        </p:txBody>
      </p:sp>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1316" y="97347"/>
            <a:ext cx="3001973" cy="58406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263710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95300" y="6216697"/>
            <a:ext cx="4930128" cy="738042"/>
          </a:xfrm>
        </p:spPr>
        <p:txBody>
          <a:bodyPr>
            <a:normAutofit/>
          </a:bodyPr>
          <a:lstStyle/>
          <a:p>
            <a:pPr marL="0" indent="0" algn="ctr">
              <a:buNone/>
            </a:pPr>
            <a:r>
              <a:rPr lang="fr-FR" sz="1200" dirty="0">
                <a:latin typeface="Calibri Light" panose="020F0302020204030204" pitchFamily="34" charset="0"/>
                <a:cs typeface="Calibri Light" panose="020F0302020204030204" pitchFamily="34" charset="0"/>
              </a:rPr>
              <a:t>Extrémité surmontant un </a:t>
            </a:r>
            <a:r>
              <a:rPr lang="fr-FR" sz="1200" dirty="0" err="1">
                <a:latin typeface="Calibri Light" panose="020F0302020204030204" pitchFamily="34" charset="0"/>
                <a:cs typeface="Calibri Light" panose="020F0302020204030204" pitchFamily="34" charset="0"/>
              </a:rPr>
              <a:t>kerykeion</a:t>
            </a:r>
            <a:r>
              <a:rPr lang="fr-FR" sz="1200" dirty="0">
                <a:latin typeface="Calibri Light" panose="020F0302020204030204" pitchFamily="34" charset="0"/>
                <a:cs typeface="Calibri Light" panose="020F0302020204030204" pitchFamily="34" charset="0"/>
              </a:rPr>
              <a:t> en bronze datant de la fin VIe ou tout début du Ve siècle © MET Museum</a:t>
            </a: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549" y="85271"/>
            <a:ext cx="4474691" cy="596625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Espaço Reservado para Conteúdo 2"/>
          <p:cNvSpPr txBox="1">
            <a:spLocks/>
          </p:cNvSpPr>
          <p:nvPr/>
        </p:nvSpPr>
        <p:spPr>
          <a:xfrm>
            <a:off x="5290615" y="6072878"/>
            <a:ext cx="6786192" cy="9999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sz="1200" dirty="0">
                <a:latin typeface="+mj-lt"/>
              </a:rPr>
              <a:t>Caducée en bronze. Circa 470 - 480 avant J.C. L'inscription en dialecte dorique indique que le caducée est la propriété de la ville sicilienne de Syracuse. © Roman </a:t>
            </a:r>
            <a:r>
              <a:rPr lang="fr-FR" sz="1200" dirty="0" err="1">
                <a:latin typeface="+mj-lt"/>
              </a:rPr>
              <a:t>Raacke</a:t>
            </a:r>
            <a:r>
              <a:rPr lang="fr-FR" sz="1200" dirty="0">
                <a:latin typeface="+mj-lt"/>
              </a:rPr>
              <a:t> pour </a:t>
            </a:r>
            <a:r>
              <a:rPr lang="fr-FR" sz="1200" dirty="0" err="1">
                <a:latin typeface="+mj-lt"/>
              </a:rPr>
              <a:t>Stiftung</a:t>
            </a:r>
            <a:r>
              <a:rPr lang="fr-FR" sz="1200" dirty="0">
                <a:latin typeface="+mj-lt"/>
              </a:rPr>
              <a:t> </a:t>
            </a:r>
            <a:r>
              <a:rPr lang="fr-FR" sz="1200" dirty="0" err="1">
                <a:latin typeface="+mj-lt"/>
              </a:rPr>
              <a:t>für</a:t>
            </a:r>
            <a:r>
              <a:rPr lang="fr-FR" sz="1200" dirty="0">
                <a:latin typeface="+mj-lt"/>
              </a:rPr>
              <a:t> die Hamburger </a:t>
            </a:r>
            <a:r>
              <a:rPr lang="fr-FR" sz="1200" dirty="0" err="1">
                <a:latin typeface="+mj-lt"/>
              </a:rPr>
              <a:t>Kunstsammlungen</a:t>
            </a:r>
            <a:endParaRPr lang="fr-FR" sz="1200" dirty="0">
              <a:latin typeface="+mj-lt"/>
            </a:endParaRPr>
          </a:p>
        </p:txBody>
      </p:sp>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2695" y="423621"/>
            <a:ext cx="3401830" cy="559794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9442038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997651" y="6379641"/>
            <a:ext cx="6258891" cy="1090568"/>
          </a:xfrm>
        </p:spPr>
        <p:txBody>
          <a:bodyPr>
            <a:normAutofit/>
          </a:bodyPr>
          <a:lstStyle/>
          <a:p>
            <a:pPr marL="0" indent="0" algn="ctr">
              <a:buNone/>
            </a:pPr>
            <a:r>
              <a:rPr lang="fr-FR" sz="1200" dirty="0">
                <a:latin typeface="Calibri Light" panose="020F0302020204030204" pitchFamily="34" charset="0"/>
                <a:cs typeface="Calibri Light" panose="020F0302020204030204" pitchFamily="34" charset="0"/>
              </a:rPr>
              <a:t>Ornement de cheveux en or et ivoire à forme de caducée. </a:t>
            </a:r>
            <a:r>
              <a:rPr lang="fr-FR" sz="1200" dirty="0" err="1">
                <a:latin typeface="Calibri Light" panose="020F0302020204030204" pitchFamily="34" charset="0"/>
                <a:cs typeface="Calibri Light" panose="020F0302020204030204" pitchFamily="34" charset="0"/>
              </a:rPr>
              <a:t>Fortunato</a:t>
            </a:r>
            <a:r>
              <a:rPr lang="fr-FR" sz="1200" dirty="0">
                <a:latin typeface="Calibri Light" panose="020F0302020204030204" pitchFamily="34" charset="0"/>
                <a:cs typeface="Calibri Light" panose="020F0302020204030204" pitchFamily="34" charset="0"/>
              </a:rPr>
              <a:t> </a:t>
            </a:r>
            <a:r>
              <a:rPr lang="fr-FR" sz="1200" dirty="0" err="1">
                <a:latin typeface="Calibri Light" panose="020F0302020204030204" pitchFamily="34" charset="0"/>
                <a:cs typeface="Calibri Light" panose="020F0302020204030204" pitchFamily="34" charset="0"/>
              </a:rPr>
              <a:t>Pio</a:t>
            </a:r>
            <a:r>
              <a:rPr lang="fr-FR" sz="1200" dirty="0">
                <a:latin typeface="Calibri Light" panose="020F0302020204030204" pitchFamily="34" charset="0"/>
                <a:cs typeface="Calibri Light" panose="020F0302020204030204" pitchFamily="34" charset="0"/>
              </a:rPr>
              <a:t> Castellani &amp; Sons circa 1875 © Cooper Hewitt Museum</a:t>
            </a: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9524" y="388581"/>
            <a:ext cx="5947719" cy="5947719"/>
          </a:xfrm>
          <a:prstGeom prst="rect">
            <a:avLst/>
          </a:prstGeom>
          <a:ln>
            <a:noFill/>
          </a:ln>
          <a:effectLst>
            <a:softEdge rad="112500"/>
          </a:effectLst>
        </p:spPr>
      </p:pic>
      <p:sp>
        <p:nvSpPr>
          <p:cNvPr id="5" name="Espaço Reservado para Conteúdo 2"/>
          <p:cNvSpPr txBox="1">
            <a:spLocks/>
          </p:cNvSpPr>
          <p:nvPr/>
        </p:nvSpPr>
        <p:spPr>
          <a:xfrm>
            <a:off x="747352" y="6379641"/>
            <a:ext cx="4634246" cy="8541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sz="1200" dirty="0">
                <a:latin typeface="+mj-lt"/>
              </a:rPr>
              <a:t>Gobelet à libation de Gudea, vouée à </a:t>
            </a:r>
            <a:r>
              <a:rPr lang="fr-FR" sz="1200" dirty="0" err="1">
                <a:latin typeface="+mj-lt"/>
              </a:rPr>
              <a:t>Ningishzidda</a:t>
            </a:r>
            <a:r>
              <a:rPr lang="fr-FR" sz="1200" dirty="0">
                <a:latin typeface="+mj-lt"/>
              </a:rPr>
              <a:t>, prince de Lagash © RMN-Grand Palais (Musée du Louvre) / Mathieu </a:t>
            </a:r>
            <a:r>
              <a:rPr lang="fr-FR" sz="1200" dirty="0" err="1">
                <a:latin typeface="+mj-lt"/>
              </a:rPr>
              <a:t>Rabeau</a:t>
            </a:r>
            <a:endParaRPr lang="fr-FR" sz="1200" dirty="0">
              <a:latin typeface="+mj-lt"/>
            </a:endParaRPr>
          </a:p>
        </p:txBody>
      </p:sp>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523" y="418841"/>
            <a:ext cx="3953905" cy="5857637"/>
          </a:xfrm>
          <a:prstGeom prst="rect">
            <a:avLst/>
          </a:prstGeom>
          <a:ln>
            <a:noFill/>
          </a:ln>
          <a:effectLst>
            <a:softEdge rad="112500"/>
          </a:effectLst>
        </p:spPr>
      </p:pic>
    </p:spTree>
    <p:extLst>
      <p:ext uri="{BB962C8B-B14F-4D97-AF65-F5344CB8AC3E}">
        <p14:creationId xmlns:p14="http://schemas.microsoft.com/office/powerpoint/2010/main" val="20212724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80419" y="6037580"/>
            <a:ext cx="10431162" cy="621013"/>
          </a:xfrm>
        </p:spPr>
        <p:txBody>
          <a:bodyPr>
            <a:normAutofit/>
          </a:bodyPr>
          <a:lstStyle/>
          <a:p>
            <a:pPr marL="0" indent="0" algn="ctr">
              <a:buNone/>
            </a:pPr>
            <a:r>
              <a:rPr lang="fr-FR" sz="1200" dirty="0">
                <a:latin typeface="+mj-lt"/>
              </a:rPr>
              <a:t>Huit dessins de caducées © Bank of </a:t>
            </a:r>
            <a:r>
              <a:rPr lang="fr-FR" sz="1200" dirty="0" err="1">
                <a:latin typeface="+mj-lt"/>
              </a:rPr>
              <a:t>England</a:t>
            </a:r>
            <a:endParaRPr lang="fr-FR" sz="1200" dirty="0">
              <a:latin typeface="+mj-lt"/>
            </a:endParaRP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2854" y="189874"/>
            <a:ext cx="8946292" cy="58477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460202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515762" y="1913281"/>
            <a:ext cx="9144000" cy="2798762"/>
          </a:xfrm>
        </p:spPr>
        <p:txBody>
          <a:bodyPr>
            <a:normAutofit/>
          </a:bodyPr>
          <a:lstStyle/>
          <a:p>
            <a:r>
              <a:rPr lang="fr-FR" sz="2000" b="1" dirty="0">
                <a:solidFill>
                  <a:srgbClr val="C00000"/>
                </a:solidFill>
                <a:latin typeface="+mj-lt"/>
              </a:rPr>
              <a:t>J’aimerais ajouter, que le caducée étant l’attribut d’Hermès, né d’un affrontement reptilien est un signe, où se fige incarné : la réconciliation, de l’entente et de l’équilibre entre ces </a:t>
            </a:r>
            <a:r>
              <a:rPr lang="fr-FR" sz="2000" b="1" dirty="0" smtClean="0">
                <a:solidFill>
                  <a:srgbClr val="C00000"/>
                </a:solidFill>
                <a:latin typeface="+mj-lt"/>
              </a:rPr>
              <a:t>deux </a:t>
            </a:r>
            <a:r>
              <a:rPr lang="fr-FR" sz="2000" b="1" dirty="0">
                <a:solidFill>
                  <a:srgbClr val="C00000"/>
                </a:solidFill>
                <a:latin typeface="+mj-lt"/>
              </a:rPr>
              <a:t>serpents. Ce symbole universel se retrouve également en Egypte, en Mésopotamie et en Inde où il a toujours symbolisé la paix, l'harmonie et l'équilibre. Le caducée en soit, revendique et incarne ce flou énigmatique contenant le potentiel de l’équilibre des contraires. Il représente également la fertilité de l’univers, de la nature, du corps ou de </a:t>
            </a:r>
            <a:r>
              <a:rPr lang="fr-FR" sz="2000" b="1" dirty="0" smtClean="0">
                <a:solidFill>
                  <a:srgbClr val="C00000"/>
                </a:solidFill>
                <a:latin typeface="+mj-lt"/>
              </a:rPr>
              <a:t>l’esprit</a:t>
            </a:r>
            <a:r>
              <a:rPr lang="fr-FR" sz="2000" b="1" dirty="0">
                <a:solidFill>
                  <a:srgbClr val="C00000"/>
                </a:solidFill>
                <a:latin typeface="+mj-lt"/>
              </a:rPr>
              <a:t>, la vie et le mystère de ce que signifie la mort et c’est pour cette raison qu’on le </a:t>
            </a:r>
            <a:r>
              <a:rPr lang="fr-FR" sz="2000" b="1" dirty="0" smtClean="0">
                <a:solidFill>
                  <a:srgbClr val="C00000"/>
                </a:solidFill>
                <a:latin typeface="+mj-lt"/>
              </a:rPr>
              <a:t>retrouve associé au </a:t>
            </a:r>
            <a:r>
              <a:rPr lang="fr-FR" sz="2000" b="1" dirty="0">
                <a:solidFill>
                  <a:srgbClr val="C00000"/>
                </a:solidFill>
                <a:latin typeface="+mj-lt"/>
              </a:rPr>
              <a:t>corps médical. </a:t>
            </a:r>
            <a:endParaRPr lang="fr-FR" sz="2000" dirty="0"/>
          </a:p>
        </p:txBody>
      </p:sp>
    </p:spTree>
    <p:extLst>
      <p:ext uri="{BB962C8B-B14F-4D97-AF65-F5344CB8AC3E}">
        <p14:creationId xmlns:p14="http://schemas.microsoft.com/office/powerpoint/2010/main" val="2163643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2679049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316193" y="3618150"/>
            <a:ext cx="10431162" cy="621013"/>
          </a:xfrm>
        </p:spPr>
        <p:txBody>
          <a:bodyPr>
            <a:normAutofit/>
          </a:bodyPr>
          <a:lstStyle/>
          <a:p>
            <a:pPr marL="0" indent="0" algn="ctr">
              <a:buNone/>
            </a:pPr>
            <a:r>
              <a:rPr lang="fr-FR" sz="700" dirty="0">
                <a:latin typeface="+mj-lt"/>
              </a:rPr>
              <a:t>Caducée Médecine - Sticker autocollant pare-brise - fabriqué en France</a:t>
            </a: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979" y="742630"/>
            <a:ext cx="2875520" cy="2875520"/>
          </a:xfrm>
          <a:prstGeom prst="rect">
            <a:avLst/>
          </a:prstGeom>
        </p:spPr>
      </p:pic>
      <p:sp>
        <p:nvSpPr>
          <p:cNvPr id="6" name="Espaço Reservado para Conteúdo 2"/>
          <p:cNvSpPr txBox="1">
            <a:spLocks/>
          </p:cNvSpPr>
          <p:nvPr/>
        </p:nvSpPr>
        <p:spPr>
          <a:xfrm>
            <a:off x="-503764" y="5064694"/>
            <a:ext cx="10431162" cy="6210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sz="700" dirty="0">
                <a:latin typeface="+mj-lt"/>
              </a:rPr>
              <a:t>Caducée Médecin 2022 - Sticker autocollant pare-brise - fabriqué en France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2499" y="571682"/>
            <a:ext cx="2523744" cy="4322064"/>
          </a:xfrm>
          <a:prstGeom prst="rect">
            <a:avLst/>
          </a:prstGeom>
        </p:spPr>
      </p:pic>
      <p:sp>
        <p:nvSpPr>
          <p:cNvPr id="8" name="Espaço Reservado para Conteúdo 2"/>
          <p:cNvSpPr txBox="1">
            <a:spLocks/>
          </p:cNvSpPr>
          <p:nvPr/>
        </p:nvSpPr>
        <p:spPr>
          <a:xfrm>
            <a:off x="2180713" y="5611118"/>
            <a:ext cx="10431162" cy="6210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sz="700" dirty="0">
                <a:latin typeface="Calibri Light" panose="020F0302020204030204" pitchFamily="34" charset="0"/>
                <a:cs typeface="Calibri Light" panose="020F0302020204030204" pitchFamily="34" charset="0"/>
              </a:rPr>
              <a:t>Caducée infirmière 2022 - Sticker autocollant pare-brise - fabriqué en France</a:t>
            </a:r>
          </a:p>
        </p:txBody>
      </p:sp>
      <p:pic>
        <p:nvPicPr>
          <p:cNvPr id="9" name="Imagem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4422" y="1133745"/>
            <a:ext cx="2523744" cy="4322064"/>
          </a:xfrm>
          <a:prstGeom prst="rect">
            <a:avLst/>
          </a:prstGeom>
        </p:spPr>
      </p:pic>
      <p:sp>
        <p:nvSpPr>
          <p:cNvPr id="10" name="Espaço Reservado para Conteúdo 2"/>
          <p:cNvSpPr txBox="1">
            <a:spLocks/>
          </p:cNvSpPr>
          <p:nvPr/>
        </p:nvSpPr>
        <p:spPr>
          <a:xfrm>
            <a:off x="5032970" y="5921624"/>
            <a:ext cx="10431162" cy="6210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sz="700" dirty="0">
                <a:latin typeface="+mj-lt"/>
              </a:rPr>
              <a:t>Caducée Aide soignante 2022 - Sticker autocollant pare-brise</a:t>
            </a:r>
          </a:p>
        </p:txBody>
      </p:sp>
      <p:pic>
        <p:nvPicPr>
          <p:cNvPr id="11" name="Imagem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88203" y="1457118"/>
            <a:ext cx="2520696" cy="4322064"/>
          </a:xfrm>
          <a:prstGeom prst="rect">
            <a:avLst/>
          </a:prstGeom>
        </p:spPr>
      </p:pic>
    </p:spTree>
    <p:extLst>
      <p:ext uri="{BB962C8B-B14F-4D97-AF65-F5344CB8AC3E}">
        <p14:creationId xmlns:p14="http://schemas.microsoft.com/office/powerpoint/2010/main" val="354015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p:txBody>
          <a:bodyPr>
            <a:normAutofit/>
          </a:bodyPr>
          <a:lstStyle/>
          <a:p>
            <a:r>
              <a:rPr lang="fr-FR" sz="2000" dirty="0" smtClean="0">
                <a:solidFill>
                  <a:srgbClr val="C00000"/>
                </a:solidFill>
              </a:rPr>
              <a:t>Nous pouvons conclure qu’Hermès dont le nom latin est Mercure, nous a transmis de nombreuses notions culturelles à travers la mythologie.  </a:t>
            </a:r>
            <a:endParaRPr lang="fr-FR" sz="2000" dirty="0">
              <a:solidFill>
                <a:srgbClr val="C00000"/>
              </a:solidFill>
            </a:endParaRPr>
          </a:p>
        </p:txBody>
      </p:sp>
    </p:spTree>
    <p:extLst>
      <p:ext uri="{BB962C8B-B14F-4D97-AF65-F5344CB8AC3E}">
        <p14:creationId xmlns:p14="http://schemas.microsoft.com/office/powerpoint/2010/main" val="9025539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12563" y="4312451"/>
            <a:ext cx="10515600" cy="4351338"/>
          </a:xfrm>
        </p:spPr>
        <p:txBody>
          <a:bodyPr>
            <a:normAutofit/>
          </a:bodyPr>
          <a:lstStyle/>
          <a:p>
            <a:pPr marL="0" indent="0" algn="ctr">
              <a:buNone/>
            </a:pPr>
            <a:r>
              <a:rPr lang="fr-FR" sz="4800" dirty="0">
                <a:solidFill>
                  <a:srgbClr val="C00000"/>
                </a:solidFill>
              </a:rPr>
              <a:t>Fin</a:t>
            </a:r>
          </a:p>
        </p:txBody>
      </p:sp>
    </p:spTree>
    <p:extLst>
      <p:ext uri="{BB962C8B-B14F-4D97-AF65-F5344CB8AC3E}">
        <p14:creationId xmlns:p14="http://schemas.microsoft.com/office/powerpoint/2010/main" val="40118993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fr-FR" sz="2200" b="1" dirty="0">
                <a:solidFill>
                  <a:srgbClr val="C00000"/>
                </a:solidFill>
              </a:rPr>
              <a:t>Mon exposé porte sur Hermès. Durant ma présentation, je parlerai dans une première partie du dieu et de sa fonction dans la mythologie. Puis j’aborderai la légende attribuée à Hermès et enfin </a:t>
            </a:r>
            <a:r>
              <a:rPr lang="fr-FR" sz="2200" b="1" dirty="0" smtClean="0">
                <a:solidFill>
                  <a:srgbClr val="C00000"/>
                </a:solidFill>
              </a:rPr>
              <a:t>ses </a:t>
            </a:r>
            <a:r>
              <a:rPr lang="fr-FR" sz="2200" b="1" dirty="0">
                <a:solidFill>
                  <a:srgbClr val="C00000"/>
                </a:solidFill>
              </a:rPr>
              <a:t>diverses représentations </a:t>
            </a:r>
            <a:r>
              <a:rPr lang="fr-FR" sz="2200" b="1" dirty="0" smtClean="0">
                <a:solidFill>
                  <a:srgbClr val="C00000"/>
                </a:solidFill>
              </a:rPr>
              <a:t>depuis l’Antiquité jusqu’à </a:t>
            </a:r>
            <a:r>
              <a:rPr lang="fr-FR" sz="2200" b="1" dirty="0">
                <a:solidFill>
                  <a:srgbClr val="C00000"/>
                </a:solidFill>
              </a:rPr>
              <a:t>l’époque actuelle.</a:t>
            </a:r>
            <a:r>
              <a:rPr lang="fr-FR" dirty="0"/>
              <a:t/>
            </a:r>
            <a:br>
              <a:rPr lang="fr-FR" dirty="0"/>
            </a:br>
            <a:endParaRPr lang="fr-FR" dirty="0"/>
          </a:p>
        </p:txBody>
      </p:sp>
      <p:sp>
        <p:nvSpPr>
          <p:cNvPr id="4" name="Rectangle 1"/>
          <p:cNvSpPr>
            <a:spLocks noGrp="1" noChangeArrowheads="1"/>
          </p:cNvSpPr>
          <p:nvPr>
            <p:ph idx="1"/>
          </p:nvPr>
        </p:nvSpPr>
        <p:spPr bwMode="auto">
          <a:xfrm>
            <a:off x="2749688" y="6167931"/>
            <a:ext cx="653332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i="0" u="none" strike="noStrike" cap="none" normalizeH="0" baseline="0" dirty="0">
                <a:ln>
                  <a:noFill/>
                </a:ln>
                <a:effectLst/>
                <a:latin typeface="+mj-lt"/>
                <a:ea typeface="Calibri" panose="020F0502020204030204" pitchFamily="34" charset="0"/>
                <a:cs typeface="Arial" panose="020B0604020202020204" pitchFamily="34" charset="0"/>
              </a:rPr>
              <a:t>Hermès </a:t>
            </a:r>
            <a:r>
              <a:rPr kumimoji="0" lang="fr-FR" altLang="fr-FR" sz="1200" i="1" u="none" strike="noStrike" cap="none" normalizeH="0" baseline="0" dirty="0" err="1">
                <a:ln>
                  <a:noFill/>
                </a:ln>
                <a:effectLst/>
                <a:latin typeface="+mj-lt"/>
                <a:ea typeface="Calibri" panose="020F0502020204030204" pitchFamily="34" charset="0"/>
                <a:cs typeface="Times New Roman" panose="02020603050405020304" pitchFamily="18" charset="0"/>
              </a:rPr>
              <a:t>Ingenui</a:t>
            </a:r>
            <a:r>
              <a:rPr kumimoji="0" lang="fr-FR" altLang="fr-FR" sz="1200" i="0" u="none" strike="noStrike" cap="none" normalizeH="0" baseline="0" dirty="0">
                <a:ln>
                  <a:noFill/>
                </a:ln>
                <a:effectLst/>
                <a:latin typeface="+mj-lt"/>
                <a:ea typeface="Calibri" panose="020F0502020204030204" pitchFamily="34" charset="0"/>
                <a:cs typeface="Times New Roman" panose="02020603050405020304" pitchFamily="18" charset="0"/>
              </a:rPr>
              <a:t>, copie romaine d'un original grec du </a:t>
            </a:r>
            <a:r>
              <a:rPr kumimoji="0" lang="fr-FR" altLang="fr-FR" sz="1200" i="0" u="none" strike="noStrike" cap="none" normalizeH="0" baseline="0" dirty="0" err="1">
                <a:ln>
                  <a:noFill/>
                </a:ln>
                <a:effectLst/>
                <a:latin typeface="+mj-lt"/>
                <a:ea typeface="Calibri" panose="020F0502020204030204" pitchFamily="34" charset="0"/>
                <a:cs typeface="Times New Roman" panose="02020603050405020304" pitchFamily="18" charset="0"/>
              </a:rPr>
              <a:t>v</a:t>
            </a:r>
            <a:r>
              <a:rPr kumimoji="0" lang="fr-FR" altLang="fr-FR" sz="1200" i="0" u="none" strike="noStrike" cap="none" normalizeH="0" baseline="30000" dirty="0" err="1">
                <a:ln>
                  <a:noFill/>
                </a:ln>
                <a:effectLst/>
                <a:latin typeface="+mj-lt"/>
                <a:ea typeface="Calibri" panose="020F0502020204030204" pitchFamily="34" charset="0"/>
                <a:cs typeface="Times New Roman" panose="02020603050405020304" pitchFamily="18" charset="0"/>
              </a:rPr>
              <a:t>e</a:t>
            </a:r>
            <a:r>
              <a:rPr kumimoji="0" lang="fr-FR" altLang="fr-FR" sz="1200" i="0" u="none" strike="noStrike" cap="none" normalizeH="0" baseline="0" dirty="0">
                <a:ln>
                  <a:noFill/>
                </a:ln>
                <a:effectLst/>
                <a:latin typeface="+mj-lt"/>
                <a:ea typeface="Calibri" panose="020F0502020204030204" pitchFamily="34" charset="0"/>
                <a:cs typeface="Arial" panose="020B0604020202020204" pitchFamily="34" charset="0"/>
              </a:rPr>
              <a:t> siècle </a:t>
            </a:r>
            <a:r>
              <a:rPr kumimoji="0" lang="fr-FR" altLang="fr-FR" sz="1200" i="0" u="none" strike="noStrike" cap="none" normalizeH="0" baseline="0" dirty="0">
                <a:ln>
                  <a:noFill/>
                </a:ln>
                <a:effectLst/>
                <a:latin typeface="+mj-lt"/>
                <a:ea typeface="Calibri" panose="020F0502020204030204" pitchFamily="34" charset="0"/>
                <a:cs typeface="Times New Roman" panose="02020603050405020304" pitchFamily="18" charset="0"/>
              </a:rPr>
              <a:t>av. J.-C.</a:t>
            </a:r>
            <a:r>
              <a:rPr kumimoji="0" lang="fr-FR" altLang="fr-FR" sz="1200" i="0" u="none" strike="noStrike" cap="none" normalizeH="0" baseline="0" dirty="0">
                <a:ln>
                  <a:noFill/>
                </a:ln>
                <a:effectLst/>
                <a:latin typeface="+mj-lt"/>
                <a:ea typeface="Calibri" panose="020F0502020204030204" pitchFamily="34" charset="0"/>
                <a:cs typeface="Arial" panose="020B0604020202020204" pitchFamily="34" charset="0"/>
              </a:rPr>
              <a:t>, musée </a:t>
            </a:r>
            <a:r>
              <a:rPr kumimoji="0" lang="fr-FR" altLang="fr-FR" sz="1200" i="0" u="none" strike="noStrike" cap="none" normalizeH="0" baseline="0" dirty="0" err="1">
                <a:ln>
                  <a:noFill/>
                </a:ln>
                <a:effectLst/>
                <a:latin typeface="+mj-lt"/>
                <a:ea typeface="Calibri" panose="020F0502020204030204" pitchFamily="34" charset="0"/>
                <a:cs typeface="Arial" panose="020B0604020202020204" pitchFamily="34" charset="0"/>
              </a:rPr>
              <a:t>Pio-Clementino</a:t>
            </a:r>
            <a:r>
              <a:rPr kumimoji="0" lang="fr-FR" altLang="fr-FR" sz="1200" i="0" u="none" strike="noStrike" cap="none" normalizeH="0" baseline="0" dirty="0">
                <a:ln>
                  <a:noFill/>
                </a:ln>
                <a:effectLst/>
                <a:latin typeface="+mj-lt"/>
                <a:ea typeface="Calibri" panose="020F0502020204030204" pitchFamily="34" charset="0"/>
                <a:cs typeface="Arial" panose="020B0604020202020204" pitchFamily="34" charset="0"/>
              </a:rPr>
              <a:t>,</a:t>
            </a:r>
            <a:r>
              <a:rPr kumimoji="0" lang="fr-FR" altLang="fr-FR" sz="1200" i="0" u="none" strike="noStrike" cap="none" normalizeH="0" dirty="0">
                <a:ln>
                  <a:noFill/>
                </a:ln>
                <a:effectLst/>
                <a:latin typeface="+mj-lt"/>
                <a:ea typeface="Calibri" panose="020F0502020204030204" pitchFamily="34" charset="0"/>
                <a:cs typeface="Arial" panose="020B0604020202020204" pitchFamily="34" charset="0"/>
              </a:rPr>
              <a:t> Vatican.</a:t>
            </a:r>
            <a:endParaRPr kumimoji="0" lang="fr-FR" altLang="fr-FR" sz="1200" i="0" u="none" strike="noStrike" cap="none" normalizeH="0" baseline="0" dirty="0">
              <a:ln>
                <a:noFill/>
              </a:ln>
              <a:effectLst/>
              <a:latin typeface="+mj-lt"/>
            </a:endParaRPr>
          </a:p>
        </p:txBody>
      </p:sp>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3627" y="1690688"/>
            <a:ext cx="1954926" cy="42741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529593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755761" y="1531127"/>
            <a:ext cx="6172200" cy="4873625"/>
          </a:xfrm>
        </p:spPr>
        <p:txBody>
          <a:bodyPr>
            <a:normAutofit/>
          </a:bodyPr>
          <a:lstStyle/>
          <a:p>
            <a:pPr marL="0" indent="0" algn="just">
              <a:buNone/>
            </a:pPr>
            <a:r>
              <a:rPr lang="fr-FR" sz="2000" b="1" dirty="0">
                <a:solidFill>
                  <a:srgbClr val="C00000"/>
                </a:solidFill>
                <a:latin typeface="+mj-lt"/>
              </a:rPr>
              <a:t>Hermès fait partie, dans la mythologie grecque, des principaux dieux </a:t>
            </a:r>
            <a:r>
              <a:rPr lang="fr-FR" sz="2000" b="1" dirty="0" smtClean="0">
                <a:solidFill>
                  <a:srgbClr val="C00000"/>
                </a:solidFill>
                <a:latin typeface="+mj-lt"/>
              </a:rPr>
              <a:t>résidants </a:t>
            </a:r>
            <a:r>
              <a:rPr lang="fr-FR" sz="2000" b="1" dirty="0">
                <a:solidFill>
                  <a:srgbClr val="C00000"/>
                </a:solidFill>
                <a:latin typeface="+mj-lt"/>
              </a:rPr>
              <a:t>au mont Olympe. Cette divinité, parmi Zeus et son épouse Héra, Athéna, Poséidon, Artémis, Apollon, Déméter, Hester, Aphrodite, Héphaïstos et Arès, correspondent aux mythes, soit aux faits imaginaires non consignés par l'histoire qui sont transmis par la tradition. C’est ainsi un </a:t>
            </a:r>
            <a:r>
              <a:rPr lang="fr-FR" sz="2000" b="1" dirty="0" smtClean="0">
                <a:solidFill>
                  <a:srgbClr val="C00000"/>
                </a:solidFill>
                <a:latin typeface="+mj-lt"/>
              </a:rPr>
              <a:t>héritage </a:t>
            </a:r>
            <a:r>
              <a:rPr lang="fr-FR" sz="2000" b="1" dirty="0">
                <a:solidFill>
                  <a:srgbClr val="C00000"/>
                </a:solidFill>
                <a:latin typeface="+mj-lt"/>
              </a:rPr>
              <a:t>qui nous parvient </a:t>
            </a:r>
            <a:r>
              <a:rPr lang="fr-FR" sz="2000" b="1" dirty="0" smtClean="0">
                <a:solidFill>
                  <a:srgbClr val="C00000"/>
                </a:solidFill>
                <a:latin typeface="+mj-lt"/>
              </a:rPr>
              <a:t>de l’Antiquité </a:t>
            </a:r>
            <a:r>
              <a:rPr lang="fr-FR" sz="2000" b="1" dirty="0">
                <a:solidFill>
                  <a:srgbClr val="C00000"/>
                </a:solidFill>
                <a:latin typeface="+mj-lt"/>
              </a:rPr>
              <a:t>grecque et latine</a:t>
            </a:r>
            <a:r>
              <a:rPr lang="fr-FR" sz="2000" b="1" dirty="0" smtClean="0">
                <a:solidFill>
                  <a:srgbClr val="C00000"/>
                </a:solidFill>
                <a:latin typeface="+mj-lt"/>
              </a:rPr>
              <a:t>, qui </a:t>
            </a:r>
            <a:r>
              <a:rPr lang="fr-FR" sz="2000" dirty="0" smtClean="0">
                <a:solidFill>
                  <a:srgbClr val="C00000"/>
                </a:solidFill>
              </a:rPr>
              <a:t>constitue </a:t>
            </a:r>
            <a:r>
              <a:rPr lang="fr-FR" sz="2000" b="1" dirty="0" smtClean="0">
                <a:solidFill>
                  <a:srgbClr val="C00000"/>
                </a:solidFill>
                <a:latin typeface="+mj-lt"/>
              </a:rPr>
              <a:t>les </a:t>
            </a:r>
            <a:r>
              <a:rPr lang="fr-FR" sz="2000" b="1" dirty="0">
                <a:solidFill>
                  <a:srgbClr val="C00000"/>
                </a:solidFill>
                <a:latin typeface="+mj-lt"/>
              </a:rPr>
              <a:t>deux sources majeures de la civilisation occidentale.</a:t>
            </a:r>
          </a:p>
          <a:p>
            <a:pPr marL="0" indent="0">
              <a:buNone/>
            </a:pPr>
            <a:endParaRPr lang="fr-FR" dirty="0"/>
          </a:p>
        </p:txBody>
      </p:sp>
      <p:sp>
        <p:nvSpPr>
          <p:cNvPr id="7" name="Espaço Reservado para Conteúdo 2"/>
          <p:cNvSpPr txBox="1">
            <a:spLocks/>
          </p:cNvSpPr>
          <p:nvPr/>
        </p:nvSpPr>
        <p:spPr>
          <a:xfrm>
            <a:off x="603622" y="5590027"/>
            <a:ext cx="4925512" cy="6088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700" u="sng" dirty="0">
                <a:latin typeface="+mj-lt"/>
              </a:rPr>
              <a:t>https://www.google.com/url?sa=i&amp;url=https%3A%2F%2Ffr.wikipedia.org%2Fwiki%2FMont_Olympe&amp;psig=AOvVaw05Gx-halJgF4hZPY1Sv5Eq&amp;ust=1638465096457000&amp;source=images&amp;cd=vfe&amp;ved=0CAgQjRxqFwoTCKjNt6KMw_QCFQAAAAAdAAAAABAE</a:t>
            </a:r>
            <a:endParaRPr lang="fr-FR" sz="700" dirty="0">
              <a:latin typeface="+mj-lt"/>
            </a:endParaRPr>
          </a:p>
          <a:p>
            <a:pPr marL="0" indent="0" algn="ctr">
              <a:buFont typeface="Arial" panose="020B0604020202020204" pitchFamily="34" charset="0"/>
              <a:buNone/>
            </a:pPr>
            <a:endParaRPr lang="fr-FR" sz="1200" dirty="0">
              <a:latin typeface="+mj-lt"/>
            </a:endParaRPr>
          </a:p>
        </p:txBody>
      </p:sp>
      <p:pic>
        <p:nvPicPr>
          <p:cNvPr id="9" name="Image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617" y="916223"/>
            <a:ext cx="5075227" cy="446153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6816411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pPr marL="0" indent="0" algn="just">
              <a:buNone/>
            </a:pPr>
            <a:r>
              <a:rPr lang="fr-FR" sz="4000" b="1" dirty="0">
                <a:solidFill>
                  <a:srgbClr val="C00000"/>
                </a:solidFill>
                <a:latin typeface="+mj-lt"/>
              </a:rPr>
              <a:t>Hermès</a:t>
            </a:r>
            <a:r>
              <a:rPr lang="fr-FR" sz="2000" b="1" dirty="0">
                <a:solidFill>
                  <a:srgbClr val="C00000"/>
                </a:solidFill>
                <a:latin typeface="+mj-lt"/>
              </a:rPr>
              <a:t>, est le fils de Zeus et de la nymphe Maïa, soit du roi des dieux et de la fille du célèbre Atlas. Il est ainsi le </a:t>
            </a:r>
            <a:r>
              <a:rPr lang="fr-FR" sz="2000" b="1" dirty="0" smtClean="0">
                <a:solidFill>
                  <a:srgbClr val="C00000"/>
                </a:solidFill>
                <a:latin typeface="+mj-lt"/>
              </a:rPr>
              <a:t>demi-frère </a:t>
            </a:r>
            <a:r>
              <a:rPr lang="fr-FR" sz="2000" b="1" dirty="0">
                <a:solidFill>
                  <a:srgbClr val="C00000"/>
                </a:solidFill>
                <a:latin typeface="+mj-lt"/>
              </a:rPr>
              <a:t>des autres enfants de Zeus et Maïa, tels que Dionysos, Athéna, mais encore Apollon. Hermès est appelé Mercure, dans la mythologie romaine. Bien que ces noms soient différents, ils désignent la même divinité et sont représentés de la même manière dans les peintures, mosaïques, gravures et sculptures. Ce dieu de l’Olympe, est un personnage adroit et rusé qui est friand de plaisanteries ou de mensonge. Celui qui est représenté comme un beau jeune homme, est le messager et accompagnateur des dieux, principalement de Zeus. Hermès est également le donneur de la chance, </a:t>
            </a:r>
            <a:r>
              <a:rPr lang="fr-FR" sz="2000" b="1" dirty="0" smtClean="0">
                <a:solidFill>
                  <a:srgbClr val="C00000"/>
                </a:solidFill>
                <a:latin typeface="+mj-lt"/>
              </a:rPr>
              <a:t>l’inventeur </a:t>
            </a:r>
            <a:r>
              <a:rPr lang="fr-FR" sz="2000" b="1" dirty="0">
                <a:solidFill>
                  <a:srgbClr val="C00000"/>
                </a:solidFill>
                <a:latin typeface="+mj-lt"/>
              </a:rPr>
              <a:t>des poids et des mesures, </a:t>
            </a:r>
            <a:r>
              <a:rPr lang="fr-FR" sz="2000" b="1" dirty="0" smtClean="0">
                <a:solidFill>
                  <a:srgbClr val="C00000"/>
                </a:solidFill>
                <a:latin typeface="+mj-lt"/>
              </a:rPr>
              <a:t>le gardien </a:t>
            </a:r>
            <a:r>
              <a:rPr lang="fr-FR" sz="2000" b="1" dirty="0">
                <a:solidFill>
                  <a:srgbClr val="C00000"/>
                </a:solidFill>
                <a:latin typeface="+mj-lt"/>
              </a:rPr>
              <a:t>des routes et carrefours, </a:t>
            </a:r>
            <a:r>
              <a:rPr lang="fr-FR" sz="2000" b="1" dirty="0" smtClean="0">
                <a:solidFill>
                  <a:srgbClr val="C00000"/>
                </a:solidFill>
                <a:latin typeface="+mj-lt"/>
              </a:rPr>
              <a:t>le dieu </a:t>
            </a:r>
            <a:r>
              <a:rPr lang="fr-FR" sz="2000" b="1" dirty="0">
                <a:solidFill>
                  <a:srgbClr val="C00000"/>
                </a:solidFill>
                <a:latin typeface="+mj-lt"/>
              </a:rPr>
              <a:t>des voyageurs, des commerçants, des </a:t>
            </a:r>
            <a:r>
              <a:rPr lang="fr-FR" sz="2000" b="1" dirty="0" smtClean="0">
                <a:solidFill>
                  <a:srgbClr val="C00000"/>
                </a:solidFill>
                <a:latin typeface="+mj-lt"/>
              </a:rPr>
              <a:t>voleurs, </a:t>
            </a:r>
            <a:r>
              <a:rPr lang="fr-FR" sz="2000" b="1" dirty="0">
                <a:solidFill>
                  <a:srgbClr val="C00000"/>
                </a:solidFill>
                <a:latin typeface="+mj-lt"/>
              </a:rPr>
              <a:t>des orateurs des pasteurs et de leurs troupeaux, ainsi que des prostituées et conduit les âmes aux Enfers, au pré de l’Asphodèle (=royaume des morts). Nous pouvons donc dire qu’il est la personnification de l'ingéniosité et réunit la pensée de la parole </a:t>
            </a:r>
            <a:r>
              <a:rPr lang="fr-FR" sz="2000" b="1" dirty="0" smtClean="0">
                <a:solidFill>
                  <a:srgbClr val="C00000"/>
                </a:solidFill>
                <a:latin typeface="+mj-lt"/>
              </a:rPr>
              <a:t>et l'action</a:t>
            </a:r>
            <a:r>
              <a:rPr lang="fr-FR" sz="2000" b="1" dirty="0">
                <a:solidFill>
                  <a:srgbClr val="C00000"/>
                </a:solidFill>
                <a:latin typeface="+mj-lt"/>
              </a:rPr>
              <a:t>. </a:t>
            </a:r>
          </a:p>
          <a:p>
            <a:pPr marL="0" indent="0">
              <a:buNone/>
            </a:pPr>
            <a:endParaRPr lang="fr-FR" dirty="0"/>
          </a:p>
        </p:txBody>
      </p:sp>
    </p:spTree>
    <p:extLst>
      <p:ext uri="{BB962C8B-B14F-4D97-AF65-F5344CB8AC3E}">
        <p14:creationId xmlns:p14="http://schemas.microsoft.com/office/powerpoint/2010/main" val="16939668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222951" y="6236987"/>
            <a:ext cx="10431162" cy="621013"/>
          </a:xfrm>
        </p:spPr>
        <p:txBody>
          <a:bodyPr>
            <a:normAutofit/>
          </a:bodyPr>
          <a:lstStyle/>
          <a:p>
            <a:pPr marL="0" indent="0" algn="ctr">
              <a:buNone/>
            </a:pPr>
            <a:r>
              <a:rPr lang="fr-FR" sz="1200" dirty="0">
                <a:latin typeface="+mj-lt"/>
              </a:rPr>
              <a:t>Jean-Antoine </a:t>
            </a:r>
            <a:r>
              <a:rPr lang="fr-FR" sz="1200" dirty="0">
                <a:latin typeface="+mj-lt"/>
                <a:cs typeface="Calibri Light" panose="020F0302020204030204" pitchFamily="34" charset="0"/>
              </a:rPr>
              <a:t>Idrac</a:t>
            </a:r>
            <a:r>
              <a:rPr lang="fr-FR" sz="1200" dirty="0">
                <a:latin typeface="+mj-lt"/>
              </a:rPr>
              <a:t>, Mercure inventant le caducée. Marbre daté de 1878 et conservé au Musée d’Orsay © Musée d’Orsay</a:t>
            </a: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1820" y="175537"/>
            <a:ext cx="4626449" cy="59878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8348" y="830812"/>
            <a:ext cx="4656317" cy="34922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Espaço Reservado para Conteúdo 2"/>
          <p:cNvSpPr txBox="1">
            <a:spLocks/>
          </p:cNvSpPr>
          <p:nvPr/>
        </p:nvSpPr>
        <p:spPr>
          <a:xfrm>
            <a:off x="3775044" y="4365917"/>
            <a:ext cx="10431162" cy="6210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sz="1200" dirty="0">
                <a:latin typeface="+mj-lt"/>
              </a:rPr>
              <a:t>Jean-Antoine Idrac, détail de Mercure inventant le caducée</a:t>
            </a:r>
          </a:p>
        </p:txBody>
      </p:sp>
    </p:spTree>
    <p:extLst>
      <p:ext uri="{BB962C8B-B14F-4D97-AF65-F5344CB8AC3E}">
        <p14:creationId xmlns:p14="http://schemas.microsoft.com/office/powerpoint/2010/main" val="8975596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48498" y="468441"/>
            <a:ext cx="10317420" cy="4873625"/>
          </a:xfrm>
        </p:spPr>
        <p:txBody>
          <a:bodyPr>
            <a:normAutofit/>
          </a:bodyPr>
          <a:lstStyle/>
          <a:p>
            <a:pPr marL="0" indent="0" algn="ctr">
              <a:buNone/>
            </a:pPr>
            <a:r>
              <a:rPr lang="fr-FR" sz="2000" b="1" dirty="0">
                <a:solidFill>
                  <a:srgbClr val="C00000"/>
                </a:solidFill>
                <a:latin typeface="Calibri Light" panose="020F0302020204030204" pitchFamily="34" charset="0"/>
                <a:cs typeface="Calibri Light" panose="020F0302020204030204" pitchFamily="34" charset="0"/>
              </a:rPr>
              <a:t>Ce dieu a de nombreux attributs : le pétase </a:t>
            </a:r>
            <a:r>
              <a:rPr lang="fr-FR" sz="2000" b="1" dirty="0" smtClean="0">
                <a:solidFill>
                  <a:srgbClr val="C00000"/>
                </a:solidFill>
                <a:latin typeface="Calibri Light" panose="020F0302020204030204" pitchFamily="34" charset="0"/>
                <a:cs typeface="Calibri Light" panose="020F0302020204030204" pitchFamily="34" charset="0"/>
              </a:rPr>
              <a:t>(un </a:t>
            </a:r>
            <a:r>
              <a:rPr lang="fr-FR" sz="2000" b="1" dirty="0">
                <a:solidFill>
                  <a:srgbClr val="C00000"/>
                </a:solidFill>
                <a:latin typeface="Calibri Light" panose="020F0302020204030204" pitchFamily="34" charset="0"/>
                <a:cs typeface="Calibri Light" panose="020F0302020204030204" pitchFamily="34" charset="0"/>
              </a:rPr>
              <a:t>chapeau </a:t>
            </a:r>
            <a:r>
              <a:rPr lang="fr-FR" sz="2000" b="1" dirty="0" smtClean="0">
                <a:solidFill>
                  <a:srgbClr val="C00000"/>
                </a:solidFill>
                <a:latin typeface="Calibri Light" panose="020F0302020204030204" pitchFamily="34" charset="0"/>
                <a:cs typeface="Calibri Light" panose="020F0302020204030204" pitchFamily="34" charset="0"/>
              </a:rPr>
              <a:t>rond) </a:t>
            </a:r>
            <a:r>
              <a:rPr lang="fr-FR" sz="2000" b="1" dirty="0">
                <a:solidFill>
                  <a:srgbClr val="C00000"/>
                </a:solidFill>
                <a:latin typeface="Calibri Light" panose="020F0302020204030204" pitchFamily="34" charset="0"/>
                <a:cs typeface="Calibri Light" panose="020F0302020204030204" pitchFamily="34" charset="0"/>
              </a:rPr>
              <a:t>ailé, le </a:t>
            </a:r>
            <a:r>
              <a:rPr lang="fr-FR" sz="2000" b="1" dirty="0" smtClean="0">
                <a:solidFill>
                  <a:srgbClr val="C00000"/>
                </a:solidFill>
                <a:latin typeface="Calibri Light" panose="020F0302020204030204" pitchFamily="34" charset="0"/>
                <a:cs typeface="Calibri Light" panose="020F0302020204030204" pitchFamily="34" charset="0"/>
              </a:rPr>
              <a:t>caducée presque aussi puissant que la divinité elle-même et qui </a:t>
            </a:r>
            <a:r>
              <a:rPr lang="fr-FR" sz="2000" b="1" dirty="0">
                <a:solidFill>
                  <a:srgbClr val="C00000"/>
                </a:solidFill>
                <a:latin typeface="Calibri Light" panose="020F0302020204030204" pitchFamily="34" charset="0"/>
                <a:cs typeface="Calibri Light" panose="020F0302020204030204" pitchFamily="34" charset="0"/>
              </a:rPr>
              <a:t>symbolise l’harmonie des forces </a:t>
            </a:r>
            <a:r>
              <a:rPr lang="fr-FR" sz="2000" b="1" dirty="0" smtClean="0">
                <a:solidFill>
                  <a:srgbClr val="C00000"/>
                </a:solidFill>
                <a:latin typeface="Calibri Light" panose="020F0302020204030204" pitchFamily="34" charset="0"/>
                <a:cs typeface="Calibri Light" panose="020F0302020204030204" pitchFamily="34" charset="0"/>
              </a:rPr>
              <a:t>contraires. Il porte </a:t>
            </a:r>
            <a:r>
              <a:rPr lang="fr-FR" sz="2000" b="1" dirty="0">
                <a:solidFill>
                  <a:srgbClr val="C00000"/>
                </a:solidFill>
                <a:latin typeface="Calibri Light" panose="020F0302020204030204" pitchFamily="34" charset="0"/>
                <a:cs typeface="Calibri Light" panose="020F0302020204030204" pitchFamily="34" charset="0"/>
              </a:rPr>
              <a:t>d</a:t>
            </a:r>
            <a:r>
              <a:rPr lang="fr-FR" sz="2000" b="1" dirty="0" smtClean="0">
                <a:solidFill>
                  <a:srgbClr val="C00000"/>
                </a:solidFill>
                <a:latin typeface="Calibri Light" panose="020F0302020204030204" pitchFamily="34" charset="0"/>
                <a:cs typeface="Calibri Light" panose="020F0302020204030204" pitchFamily="34" charset="0"/>
              </a:rPr>
              <a:t>es </a:t>
            </a:r>
            <a:r>
              <a:rPr lang="fr-FR" sz="2000" b="1" dirty="0">
                <a:solidFill>
                  <a:srgbClr val="C00000"/>
                </a:solidFill>
                <a:latin typeface="Calibri Light" panose="020F0302020204030204" pitchFamily="34" charset="0"/>
                <a:cs typeface="Calibri Light" panose="020F0302020204030204" pitchFamily="34" charset="0"/>
              </a:rPr>
              <a:t>sandales ailées</a:t>
            </a:r>
            <a:r>
              <a:rPr lang="fr-FR" sz="2000" b="1" dirty="0" smtClean="0">
                <a:solidFill>
                  <a:srgbClr val="C00000"/>
                </a:solidFill>
                <a:latin typeface="Calibri Light" panose="020F0302020204030204" pitchFamily="34" charset="0"/>
                <a:cs typeface="Calibri Light" panose="020F0302020204030204" pitchFamily="34" charset="0"/>
              </a:rPr>
              <a:t>, qui lui </a:t>
            </a:r>
            <a:r>
              <a:rPr lang="fr-FR" sz="2000" b="1" dirty="0">
                <a:solidFill>
                  <a:srgbClr val="C00000"/>
                </a:solidFill>
                <a:latin typeface="Calibri Light" panose="020F0302020204030204" pitchFamily="34" charset="0"/>
                <a:cs typeface="Calibri Light" panose="020F0302020204030204" pitchFamily="34" charset="0"/>
              </a:rPr>
              <a:t>permettent de se déplacer à une vitesse incroyable mais correspond également à sa finesse d’esprit, à son </a:t>
            </a:r>
            <a:r>
              <a:rPr lang="fr-FR" sz="2000" b="1" dirty="0" smtClean="0">
                <a:solidFill>
                  <a:srgbClr val="C00000"/>
                </a:solidFill>
                <a:latin typeface="Calibri Light" panose="020F0302020204030204" pitchFamily="34" charset="0"/>
                <a:cs typeface="Calibri Light" panose="020F0302020204030204" pitchFamily="34" charset="0"/>
              </a:rPr>
              <a:t>intelligence. </a:t>
            </a:r>
            <a:r>
              <a:rPr lang="fr-FR" sz="2000" b="1" dirty="0">
                <a:solidFill>
                  <a:srgbClr val="C00000"/>
                </a:solidFill>
                <a:latin typeface="Calibri Light" panose="020F0302020204030204" pitchFamily="34" charset="0"/>
                <a:cs typeface="Calibri Light" panose="020F0302020204030204" pitchFamily="34" charset="0"/>
              </a:rPr>
              <a:t>L</a:t>
            </a:r>
            <a:r>
              <a:rPr lang="fr-FR" sz="2000" b="1" dirty="0" smtClean="0">
                <a:solidFill>
                  <a:srgbClr val="C00000"/>
                </a:solidFill>
                <a:latin typeface="Calibri Light" panose="020F0302020204030204" pitchFamily="34" charset="0"/>
                <a:cs typeface="Calibri Light" panose="020F0302020204030204" pitchFamily="34" charset="0"/>
              </a:rPr>
              <a:t>a cithare (un instrument </a:t>
            </a:r>
            <a:r>
              <a:rPr lang="fr-FR" sz="2000" b="1" dirty="0">
                <a:solidFill>
                  <a:srgbClr val="C00000"/>
                </a:solidFill>
                <a:latin typeface="Calibri Light" panose="020F0302020204030204" pitchFamily="34" charset="0"/>
                <a:cs typeface="Calibri Light" panose="020F0302020204030204" pitchFamily="34" charset="0"/>
              </a:rPr>
              <a:t>de musique à </a:t>
            </a:r>
            <a:r>
              <a:rPr lang="fr-FR" sz="2000" b="1" dirty="0" smtClean="0">
                <a:solidFill>
                  <a:srgbClr val="C00000"/>
                </a:solidFill>
                <a:latin typeface="Calibri Light" panose="020F0302020204030204" pitchFamily="34" charset="0"/>
                <a:cs typeface="Calibri Light" panose="020F0302020204030204" pitchFamily="34" charset="0"/>
              </a:rPr>
              <a:t>cordes) </a:t>
            </a:r>
            <a:r>
              <a:rPr lang="fr-FR" sz="2000" b="1" dirty="0">
                <a:solidFill>
                  <a:srgbClr val="C00000"/>
                </a:solidFill>
                <a:latin typeface="Calibri Light" panose="020F0302020204030204" pitchFamily="34" charset="0"/>
                <a:cs typeface="Calibri Light" panose="020F0302020204030204" pitchFamily="34" charset="0"/>
              </a:rPr>
              <a:t>et la bourse </a:t>
            </a:r>
            <a:r>
              <a:rPr lang="fr-FR" sz="2000" b="1" dirty="0" smtClean="0">
                <a:solidFill>
                  <a:srgbClr val="C00000"/>
                </a:solidFill>
                <a:latin typeface="Calibri Light" panose="020F0302020204030204" pitchFamily="34" charset="0"/>
                <a:cs typeface="Calibri Light" panose="020F0302020204030204" pitchFamily="34" charset="0"/>
              </a:rPr>
              <a:t>d'argent</a:t>
            </a:r>
            <a:r>
              <a:rPr lang="fr-FR" sz="2000" b="1" dirty="0">
                <a:solidFill>
                  <a:srgbClr val="C00000"/>
                </a:solidFill>
                <a:latin typeface="Calibri Light" panose="020F0302020204030204" pitchFamily="34" charset="0"/>
                <a:cs typeface="Calibri Light" panose="020F0302020204030204" pitchFamily="34" charset="0"/>
              </a:rPr>
              <a:t> </a:t>
            </a:r>
            <a:r>
              <a:rPr lang="fr-FR" sz="2000" b="1" dirty="0" smtClean="0">
                <a:solidFill>
                  <a:srgbClr val="C00000"/>
                </a:solidFill>
                <a:latin typeface="Calibri Light" panose="020F0302020204030204" pitchFamily="34" charset="0"/>
                <a:cs typeface="Calibri Light" panose="020F0302020204030204" pitchFamily="34" charset="0"/>
              </a:rPr>
              <a:t>font également parti de sa représentation.</a:t>
            </a:r>
            <a:endParaRPr lang="fr-FR" sz="2000" b="1" dirty="0">
              <a:solidFill>
                <a:srgbClr val="C00000"/>
              </a:solidFill>
              <a:latin typeface="Calibri Light" panose="020F0302020204030204" pitchFamily="34" charset="0"/>
              <a:cs typeface="Calibri Light" panose="020F0302020204030204" pitchFamily="34" charset="0"/>
            </a:endParaRPr>
          </a:p>
          <a:p>
            <a:pPr marL="0" indent="0" algn="ctr">
              <a:buNone/>
            </a:pPr>
            <a:endParaRPr lang="fr-FR" dirty="0"/>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7762" y="2111113"/>
            <a:ext cx="5799383" cy="43449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578554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2"/>
          <p:cNvSpPr txBox="1">
            <a:spLocks/>
          </p:cNvSpPr>
          <p:nvPr/>
        </p:nvSpPr>
        <p:spPr>
          <a:xfrm>
            <a:off x="668565" y="5449727"/>
            <a:ext cx="3542270" cy="6210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FR" sz="700" u="sng" dirty="0">
                <a:latin typeface="Calibri Light" panose="020F0302020204030204" pitchFamily="34" charset="0"/>
                <a:cs typeface="Calibri Light" panose="020F0302020204030204" pitchFamily="34" charset="0"/>
              </a:rPr>
              <a:t>https://upload.wikimedia.org/wikipedia/commons/thumb/a/ae/Lyre_playing_Pan_Painter_MAN.jpg/180px-Lyre_playing_Pan_Painter_MAN.jpg</a:t>
            </a:r>
            <a:endParaRPr lang="fr-FR" sz="700" dirty="0">
              <a:latin typeface="Calibri Light" panose="020F0302020204030204" pitchFamily="34" charset="0"/>
              <a:cs typeface="Calibri Light" panose="020F0302020204030204" pitchFamily="34" charset="0"/>
            </a:endParaRPr>
          </a:p>
          <a:p>
            <a:pPr marL="0" indent="0">
              <a:buFont typeface="Arial" panose="020B0604020202020204" pitchFamily="34" charset="0"/>
              <a:buNone/>
            </a:pPr>
            <a:endParaRPr lang="fr-FR" sz="1200" dirty="0">
              <a:latin typeface="+mj-lt"/>
            </a:endParaRPr>
          </a:p>
        </p:txBody>
      </p:sp>
      <p:sp>
        <p:nvSpPr>
          <p:cNvPr id="9" name="Espaço Reservado para Conteúdo 2"/>
          <p:cNvSpPr txBox="1">
            <a:spLocks/>
          </p:cNvSpPr>
          <p:nvPr/>
        </p:nvSpPr>
        <p:spPr>
          <a:xfrm>
            <a:off x="7440407" y="3670324"/>
            <a:ext cx="4040143" cy="6210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700" u="sng" dirty="0">
                <a:latin typeface="+mj-lt"/>
              </a:rPr>
              <a:t>https://upload.wikimedia.org/wikipedia/commons/thumb/0/02/Apollo_Musagetes_Pio-Clementino_Inv310.jpg/220px-Apollo_Musagetes_Pio-Clementino_Inv310.jpg</a:t>
            </a:r>
            <a:endParaRPr lang="fr-FR" sz="700" dirty="0">
              <a:latin typeface="+mj-lt"/>
            </a:endParaRPr>
          </a:p>
          <a:p>
            <a:pPr marL="0" indent="0" algn="ctr">
              <a:buFont typeface="Arial" panose="020B0604020202020204" pitchFamily="34" charset="0"/>
              <a:buNone/>
            </a:pPr>
            <a:endParaRPr lang="fr-FR" sz="1200" dirty="0">
              <a:latin typeface="+mj-lt"/>
            </a:endParaRPr>
          </a:p>
        </p:txBody>
      </p:sp>
      <p:pic>
        <p:nvPicPr>
          <p:cNvPr id="10" name="Image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9636" y="1035840"/>
            <a:ext cx="2794000" cy="4927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Espaço Reservado para Conteúdo 2"/>
          <p:cNvSpPr>
            <a:spLocks noGrp="1"/>
          </p:cNvSpPr>
          <p:nvPr>
            <p:ph idx="1"/>
          </p:nvPr>
        </p:nvSpPr>
        <p:spPr>
          <a:xfrm>
            <a:off x="511055" y="6042968"/>
            <a:ext cx="10431162" cy="513713"/>
          </a:xfrm>
        </p:spPr>
        <p:txBody>
          <a:bodyPr>
            <a:normAutofit/>
          </a:bodyPr>
          <a:lstStyle/>
          <a:p>
            <a:pPr marL="0" indent="0" algn="ctr">
              <a:buNone/>
            </a:pPr>
            <a:r>
              <a:rPr lang="fr-FR" sz="1200" dirty="0">
                <a:latin typeface="Calibri Light" panose="020F0302020204030204" pitchFamily="34" charset="0"/>
                <a:cs typeface="Calibri Light" panose="020F0302020204030204" pitchFamily="34" charset="0"/>
              </a:rPr>
              <a:t>Hermès psychopompe. Lécythe du Peintre de la Phiale, vers 450 av. J.-C., </a:t>
            </a:r>
            <a:r>
              <a:rPr lang="fr-FR" sz="1200" dirty="0" err="1">
                <a:latin typeface="Calibri Light" panose="020F0302020204030204" pitchFamily="34" charset="0"/>
                <a:cs typeface="Calibri Light" panose="020F0302020204030204" pitchFamily="34" charset="0"/>
              </a:rPr>
              <a:t>Staatliche</a:t>
            </a:r>
            <a:r>
              <a:rPr lang="fr-FR" sz="1200" dirty="0">
                <a:latin typeface="Calibri Light" panose="020F0302020204030204" pitchFamily="34" charset="0"/>
                <a:cs typeface="Calibri Light" panose="020F0302020204030204" pitchFamily="34" charset="0"/>
              </a:rPr>
              <a:t> </a:t>
            </a:r>
            <a:r>
              <a:rPr lang="fr-FR" sz="1200" dirty="0" err="1">
                <a:latin typeface="Calibri Light" panose="020F0302020204030204" pitchFamily="34" charset="0"/>
                <a:cs typeface="Calibri Light" panose="020F0302020204030204" pitchFamily="34" charset="0"/>
              </a:rPr>
              <a:t>Antikensammlungen</a:t>
            </a:r>
            <a:r>
              <a:rPr lang="fr-FR" sz="1200" dirty="0">
                <a:latin typeface="Calibri Light" panose="020F0302020204030204" pitchFamily="34" charset="0"/>
                <a:cs typeface="Calibri Light" panose="020F0302020204030204" pitchFamily="34" charset="0"/>
              </a:rPr>
              <a:t> de Munich.</a:t>
            </a:r>
          </a:p>
        </p:txBody>
      </p:sp>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7464" y="2243316"/>
            <a:ext cx="1724472" cy="31666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m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5863" y="443627"/>
            <a:ext cx="2111098" cy="32096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980636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fr-FR" sz="2000" b="1" dirty="0">
                <a:solidFill>
                  <a:srgbClr val="C00000"/>
                </a:solidFill>
                <a:latin typeface="Calibri Light" panose="020F0302020204030204" pitchFamily="34" charset="0"/>
                <a:cs typeface="Calibri Light" panose="020F0302020204030204" pitchFamily="34" charset="0"/>
              </a:rPr>
              <a:t>Ses animaux favoris sont le coq, la </a:t>
            </a:r>
            <a:r>
              <a:rPr lang="fr-FR" sz="2000" b="1" dirty="0" smtClean="0">
                <a:solidFill>
                  <a:srgbClr val="C00000"/>
                </a:solidFill>
                <a:latin typeface="Calibri Light" panose="020F0302020204030204" pitchFamily="34" charset="0"/>
                <a:cs typeface="Calibri Light" panose="020F0302020204030204" pitchFamily="34" charset="0"/>
              </a:rPr>
              <a:t>tortue, le </a:t>
            </a:r>
            <a:r>
              <a:rPr lang="fr-FR" sz="2000" b="1" dirty="0">
                <a:solidFill>
                  <a:srgbClr val="C00000"/>
                </a:solidFill>
                <a:latin typeface="Calibri Light" panose="020F0302020204030204" pitchFamily="34" charset="0"/>
                <a:cs typeface="Calibri Light" panose="020F0302020204030204" pitchFamily="34" charset="0"/>
              </a:rPr>
              <a:t>bélier, qui est sa victime préférée et dont </a:t>
            </a:r>
            <a:r>
              <a:rPr lang="fr-FR" sz="2000" b="1" dirty="0" smtClean="0">
                <a:solidFill>
                  <a:srgbClr val="C00000"/>
                </a:solidFill>
                <a:latin typeface="Calibri Light" panose="020F0302020204030204" pitchFamily="34" charset="0"/>
                <a:cs typeface="Calibri Light" panose="020F0302020204030204" pitchFamily="34" charset="0"/>
              </a:rPr>
              <a:t>son image y est souvent associée. </a:t>
            </a:r>
            <a:r>
              <a:rPr lang="fr-FR" b="1" dirty="0">
                <a:solidFill>
                  <a:srgbClr val="C00000"/>
                </a:solidFill>
                <a:latin typeface="Calibri Light" panose="020F0302020204030204" pitchFamily="34" charset="0"/>
                <a:cs typeface="Calibri Light" panose="020F0302020204030204" pitchFamily="34" charset="0"/>
              </a:rPr>
              <a:t/>
            </a:r>
            <a:br>
              <a:rPr lang="fr-FR" b="1" dirty="0">
                <a:solidFill>
                  <a:srgbClr val="C00000"/>
                </a:solidFill>
                <a:latin typeface="Calibri Light" panose="020F0302020204030204" pitchFamily="34" charset="0"/>
                <a:cs typeface="Calibri Light" panose="020F0302020204030204" pitchFamily="34" charset="0"/>
              </a:rPr>
            </a:br>
            <a:endParaRPr lang="fr-FR"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3055" y="1528658"/>
            <a:ext cx="4163936" cy="4639272"/>
          </a:xfrm>
          <a:prstGeom prst="rect">
            <a:avLst/>
          </a:prstGeom>
          <a:ln>
            <a:noFill/>
          </a:ln>
          <a:effectLst>
            <a:outerShdw blurRad="292100" dist="139700" dir="2700000" algn="tl" rotWithShape="0">
              <a:srgbClr val="333333">
                <a:alpha val="65000"/>
              </a:srgbClr>
            </a:outerShdw>
          </a:effectLst>
        </p:spPr>
      </p:pic>
      <p:sp>
        <p:nvSpPr>
          <p:cNvPr id="6" name="Rectangle 1"/>
          <p:cNvSpPr>
            <a:spLocks noGrp="1" noChangeArrowheads="1"/>
          </p:cNvSpPr>
          <p:nvPr>
            <p:ph idx="1"/>
          </p:nvPr>
        </p:nvSpPr>
        <p:spPr bwMode="auto">
          <a:xfrm>
            <a:off x="2244016" y="6167930"/>
            <a:ext cx="770396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err="1">
                <a:ln>
                  <a:noFill/>
                </a:ln>
                <a:solidFill>
                  <a:srgbClr val="202122"/>
                </a:solidFill>
                <a:effectLst/>
                <a:latin typeface="+mj-lt"/>
                <a:ea typeface="Calibri" panose="020F0502020204030204" pitchFamily="34" charset="0"/>
                <a:cs typeface="Arial" panose="020B0604020202020204" pitchFamily="34" charset="0"/>
              </a:rPr>
              <a:t>Kriophoros</a:t>
            </a:r>
            <a:r>
              <a:rPr kumimoji="0" lang="fr-FR" altLang="fr-FR" sz="1200" b="0" i="0" u="none" strike="noStrike" cap="none" normalizeH="0" baseline="0" dirty="0">
                <a:ln>
                  <a:noFill/>
                </a:ln>
                <a:solidFill>
                  <a:srgbClr val="202122"/>
                </a:solidFill>
                <a:effectLst/>
                <a:latin typeface="+mj-lt"/>
                <a:ea typeface="Calibri" panose="020F0502020204030204" pitchFamily="34" charset="0"/>
                <a:cs typeface="Arial" panose="020B0604020202020204" pitchFamily="34" charset="0"/>
              </a:rPr>
              <a:t> </a:t>
            </a:r>
            <a:r>
              <a:rPr kumimoji="0" lang="fr-FR" altLang="fr-FR" sz="1200" b="0" i="0" u="none" strike="noStrike" cap="none" normalizeH="0" baseline="0" dirty="0" err="1">
                <a:ln>
                  <a:noFill/>
                </a:ln>
                <a:solidFill>
                  <a:srgbClr val="202122"/>
                </a:solidFill>
                <a:effectLst/>
                <a:latin typeface="+mj-lt"/>
                <a:ea typeface="Calibri" panose="020F0502020204030204" pitchFamily="34" charset="0"/>
                <a:cs typeface="Arial" panose="020B0604020202020204" pitchFamily="34" charset="0"/>
              </a:rPr>
              <a:t>Hermes</a:t>
            </a:r>
            <a:r>
              <a:rPr kumimoji="0" lang="fr-FR" altLang="fr-FR" sz="1200" b="0" i="0" u="none" strike="noStrike" cap="none" normalizeH="0" baseline="0" dirty="0">
                <a:ln>
                  <a:noFill/>
                </a:ln>
                <a:solidFill>
                  <a:srgbClr val="202122"/>
                </a:solidFill>
                <a:effectLst/>
                <a:latin typeface="+mj-lt"/>
                <a:ea typeface="Calibri" panose="020F0502020204030204" pitchFamily="34" charset="0"/>
                <a:cs typeface="Arial" panose="020B0604020202020204" pitchFamily="34" charset="0"/>
              </a:rPr>
              <a:t> qui porte le bélier, copie romaine tardive d'un original grec du </a:t>
            </a:r>
            <a:r>
              <a:rPr kumimoji="0" lang="fr-FR" altLang="fr-FR" sz="1200" b="0" i="0" u="none" strike="noStrike" cap="none" normalizeH="0" baseline="0" dirty="0" err="1">
                <a:ln>
                  <a:noFill/>
                </a:ln>
                <a:solidFill>
                  <a:schemeClr val="tx1"/>
                </a:solidFill>
                <a:effectLst/>
                <a:latin typeface="+mj-lt"/>
                <a:ea typeface="Calibri" panose="020F0502020204030204" pitchFamily="34" charset="0"/>
                <a:cs typeface="Times New Roman" panose="02020603050405020304" pitchFamily="18" charset="0"/>
              </a:rPr>
              <a:t>v</a:t>
            </a:r>
            <a:r>
              <a:rPr kumimoji="0" lang="fr-FR" altLang="fr-FR" sz="1200" b="0" i="0" u="none" strike="noStrike" cap="none" normalizeH="0" baseline="30000" dirty="0" err="1">
                <a:ln>
                  <a:noFill/>
                </a:ln>
                <a:solidFill>
                  <a:schemeClr val="tx1"/>
                </a:solidFill>
                <a:effectLst/>
                <a:latin typeface="+mj-lt"/>
                <a:ea typeface="Calibri" panose="020F0502020204030204" pitchFamily="34" charset="0"/>
                <a:cs typeface="Times New Roman" panose="02020603050405020304" pitchFamily="18" charset="0"/>
              </a:rPr>
              <a:t>e</a:t>
            </a:r>
            <a:r>
              <a:rPr kumimoji="0" lang="fr-FR" altLang="fr-FR" sz="1200" b="0" i="0" u="none" strike="noStrike" cap="none" normalizeH="0" baseline="0" dirty="0">
                <a:ln>
                  <a:noFill/>
                </a:ln>
                <a:solidFill>
                  <a:srgbClr val="202122"/>
                </a:solidFill>
                <a:effectLst/>
                <a:latin typeface="+mj-lt"/>
                <a:ea typeface="Calibri" panose="020F0502020204030204" pitchFamily="34" charset="0"/>
                <a:cs typeface="Arial" panose="020B0604020202020204" pitchFamily="34" charset="0"/>
              </a:rPr>
              <a:t> siècle </a:t>
            </a:r>
            <a:r>
              <a:rPr kumimoji="0" lang="fr-FR" altLang="fr-FR" sz="12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av. J.-C.</a:t>
            </a:r>
            <a:r>
              <a:rPr kumimoji="0" lang="fr-FR" altLang="fr-FR" sz="1200" b="0" i="0" u="none" strike="noStrike" cap="none" normalizeH="0" baseline="0" dirty="0">
                <a:ln>
                  <a:noFill/>
                </a:ln>
                <a:solidFill>
                  <a:srgbClr val="202122"/>
                </a:solidFill>
                <a:effectLst/>
                <a:latin typeface="+mj-lt"/>
                <a:ea typeface="Calibri" panose="020F0502020204030204" pitchFamily="34" charset="0"/>
                <a:cs typeface="Arial" panose="020B0604020202020204" pitchFamily="34" charset="0"/>
              </a:rPr>
              <a:t> </a:t>
            </a:r>
            <a:r>
              <a:rPr kumimoji="0" lang="fr-FR" altLang="fr-FR" sz="1200" b="0" i="0" u="none" strike="noStrike" cap="none" normalizeH="0" baseline="0" dirty="0">
                <a:ln>
                  <a:noFill/>
                </a:ln>
                <a:solidFill>
                  <a:schemeClr val="tx1"/>
                </a:solidFill>
                <a:effectLst/>
                <a:latin typeface="+mj-lt"/>
                <a:ea typeface="Calibri" panose="020F0502020204030204" pitchFamily="34" charset="0"/>
                <a:cs typeface="Arial" panose="020B0604020202020204" pitchFamily="34" charset="0"/>
              </a:rPr>
              <a:t>Musée </a:t>
            </a:r>
            <a:r>
              <a:rPr kumimoji="0" lang="fr-FR" altLang="fr-FR" sz="1200" b="0" i="0" u="none" strike="noStrike" cap="none" normalizeH="0" baseline="0" dirty="0" err="1">
                <a:ln>
                  <a:noFill/>
                </a:ln>
                <a:solidFill>
                  <a:schemeClr val="tx1"/>
                </a:solidFill>
                <a:effectLst/>
                <a:latin typeface="+mj-lt"/>
                <a:ea typeface="Calibri" panose="020F0502020204030204" pitchFamily="34" charset="0"/>
                <a:cs typeface="Arial" panose="020B0604020202020204" pitchFamily="34" charset="0"/>
              </a:rPr>
              <a:t>Barracco</a:t>
            </a:r>
            <a:r>
              <a:rPr kumimoji="0" lang="fr-FR" altLang="fr-FR" sz="1200" b="0" i="0" u="none" strike="noStrike" cap="none" normalizeH="0" baseline="0" dirty="0">
                <a:ln>
                  <a:noFill/>
                </a:ln>
                <a:solidFill>
                  <a:srgbClr val="202122"/>
                </a:solidFill>
                <a:effectLst/>
                <a:latin typeface="+mj-lt"/>
                <a:ea typeface="Calibri" panose="020F0502020204030204" pitchFamily="34" charset="0"/>
                <a:cs typeface="Arial" panose="020B0604020202020204" pitchFamily="34" charset="0"/>
              </a:rPr>
              <a:t>, Rome.</a:t>
            </a:r>
            <a:endParaRPr kumimoji="0" lang="fr-FR" altLang="fr-FR" sz="12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202388606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002&quot;&gt;&lt;/object&gt;&lt;object type=&quot;2&quot; unique_id=&quot;10003&quot;&gt;&lt;object type=&quot;3&quot; unique_id=&quot;13255&quot;&gt;&lt;property id=&quot;20148&quot; value=&quot;5&quot;/&gt;&lt;property id=&quot;20300&quot; value=&quot;Diapositive 6&quot;/&gt;&lt;property id=&quot;20307&quot; value=&quot;258&quot;/&gt;&lt;/object&gt;&lt;object type=&quot;3&quot; unique_id=&quot;13355&quot;&gt;&lt;property id=&quot;20148&quot; value=&quot;5&quot;/&gt;&lt;property id=&quot;20300&quot; value=&quot;Diapositive 18&quot;/&gt;&lt;property id=&quot;20307&quot; value=&quot;265&quot;/&gt;&lt;/object&gt;&lt;object type=&quot;3&quot; unique_id=&quot;13356&quot;&gt;&lt;property id=&quot;20148&quot; value=&quot;5&quot;/&gt;&lt;property id=&quot;20300&quot; value=&quot;Diapositive 17&quot;/&gt;&lt;property id=&quot;20307&quot; value=&quot;266&quot;/&gt;&lt;/object&gt;&lt;object type=&quot;3&quot; unique_id=&quot;13357&quot;&gt;&lt;property id=&quot;20148&quot; value=&quot;5&quot;/&gt;&lt;property id=&quot;20300&quot; value=&quot;Diapositive 22&quot;/&gt;&lt;property id=&quot;20307&quot; value=&quot;264&quot;/&gt;&lt;/object&gt;&lt;object type=&quot;3&quot; unique_id=&quot;13530&quot;&gt;&lt;property id=&quot;20148&quot; value=&quot;5&quot;/&gt;&lt;property id=&quot;20300&quot; value=&quot;Diapositive 20&quot;/&gt;&lt;property id=&quot;20307&quot; value=&quot;270&quot;/&gt;&lt;/object&gt;&lt;object type=&quot;3&quot; unique_id=&quot;13582&quot;&gt;&lt;property id=&quot;20148&quot; value=&quot;5&quot;/&gt;&lt;property id=&quot;20300&quot; value=&quot;Diapositive 3 - &amp;quot;Mon exposé porte sur Hermès. Durant ma présentation, je parlerai dans une première partie du dieu et de sa fo&quot;/&gt;&lt;property id=&quot;20307&quot; value=&quot;271&quot;/&gt;&lt;/object&gt;&lt;object type=&quot;3&quot; unique_id=&quot;13774&quot;&gt;&lt;property id=&quot;20148&quot; value=&quot;5&quot;/&gt;&lt;property id=&quot;20300&quot; value=&quot;Diapositive 9 - &amp;quot;Ses animaux favoris sont le coq, la tortue, le bélier, qui est sa victime préférée et dont son image y est so&quot;/&gt;&lt;property id=&quot;20307&quot; value=&quot;274&quot;/&gt;&lt;/object&gt;&lt;object type=&quot;3&quot; unique_id=&quot;14162&quot;&gt;&lt;property id=&quot;20148&quot; value=&quot;5&quot;/&gt;&lt;property id=&quot;20300&quot; value=&quot;Diapositive 4&quot;/&gt;&lt;property id=&quot;20307&quot; value=&quot;278&quot;/&gt;&lt;/object&gt;&lt;object type=&quot;3&quot; unique_id=&quot;14414&quot;&gt;&lt;property id=&quot;20148&quot; value=&quot;5&quot;/&gt;&lt;property id=&quot;20300&quot; value=&quot;Diapositive 5&quot;/&gt;&lt;property id=&quot;20307&quot; value=&quot;281&quot;/&gt;&lt;/object&gt;&lt;object type=&quot;3&quot; unique_id=&quot;14415&quot;&gt;&lt;property id=&quot;20148&quot; value=&quot;5&quot;/&gt;&lt;property id=&quot;20300&quot; value=&quot;Diapositive 7&quot;/&gt;&lt;property id=&quot;20307&quot; value=&quot;279&quot;/&gt;&lt;/object&gt;&lt;object type=&quot;3&quot; unique_id=&quot;14416&quot;&gt;&lt;property id=&quot;20148&quot; value=&quot;5&quot;/&gt;&lt;property id=&quot;20300&quot; value=&quot;Diapositive 14&quot;/&gt;&lt;property id=&quot;20307&quot; value=&quot;280&quot;/&gt;&lt;/object&gt;&lt;object type=&quot;3&quot; unique_id=&quot;19381&quot;&gt;&lt;property id=&quot;20148&quot; value=&quot;5&quot;/&gt;&lt;property id=&quot;20300&quot; value=&quot;Diapositive 1 - &amp;quot;Hermès&amp;quot;&quot;/&gt;&lt;property id=&quot;20307&quot; value=&quot;282&quot;/&gt;&lt;/object&gt;&lt;object type=&quot;3&quot; unique_id=&quot;19636&quot;&gt;&lt;property id=&quot;20148&quot; value=&quot;5&quot;/&gt;&lt;property id=&quot;20300&quot; value=&quot;Diapositive 8&quot;/&gt;&lt;property id=&quot;20307&quot; value=&quot;283&quot;/&gt;&lt;/object&gt;&lt;object type=&quot;3&quot; unique_id=&quot;19818&quot;&gt;&lt;property id=&quot;20148&quot; value=&quot;5&quot;/&gt;&lt;property id=&quot;20300&quot; value=&quot;Diapositive 10&quot;/&gt;&lt;property id=&quot;20307&quot; value=&quot;286&quot;/&gt;&lt;/object&gt;&lt;object type=&quot;3&quot; unique_id=&quot;19943&quot;&gt;&lt;property id=&quot;20148&quot; value=&quot;5&quot;/&gt;&lt;property id=&quot;20300&quot; value=&quot;Diapositive 11 - &amp;quot;Hermès, selon cette mythologie, est né dans une caverne du Mont Cyllène en Arcadie. Quelques instants seulem&quot;/&gt;&lt;property id=&quot;20307&quot; value=&quot;287&quot;/&gt;&lt;/object&gt;&lt;object type=&quot;3&quot; unique_id=&quot;19944&quot;&gt;&lt;property id=&quot;20148&quot; value=&quot;5&quot;/&gt;&lt;property id=&quot;20300&quot; value=&quot;Diapositive 12&quot;/&gt;&lt;property id=&quot;20307&quot; value=&quot;288&quot;/&gt;&lt;/object&gt;&lt;object type=&quot;3&quot; unique_id=&quot;20267&quot;&gt;&lt;property id=&quot;20148&quot; value=&quot;5&quot;/&gt;&lt;property id=&quot;20300&quot; value=&quot;Diapositive 13&quot;/&gt;&lt;property id=&quot;20307&quot; value=&quot;290&quot;/&gt;&lt;/object&gt;&lt;object type=&quot;3&quot; unique_id=&quot;20425&quot;&gt;&lt;property id=&quot;20148&quot; value=&quot;5&quot;/&gt;&lt;property id=&quot;20300&quot; value=&quot;Diapositive 19&quot;/&gt;&lt;property id=&quot;20307&quot; value=&quot;291&quot;/&gt;&lt;/object&gt;&lt;object type=&quot;3&quot; unique_id=&quot;20788&quot;&gt;&lt;property id=&quot;20148&quot; value=&quot;5&quot;/&gt;&lt;property id=&quot;20300&quot; value=&quot;Diapositive 16&quot;/&gt;&lt;property id=&quot;20307&quot; value=&quot;292&quot;/&gt;&lt;/object&gt;&lt;object type=&quot;3&quot; unique_id=&quot;20895&quot;&gt;&lt;property id=&quot;20148&quot; value=&quot;5&quot;/&gt;&lt;property id=&quot;20300&quot; value=&quot;Diapositive 2&quot;/&gt;&lt;property id=&quot;20307&quot; value=&quot;295&quot;/&gt;&lt;/object&gt;&lt;object type=&quot;3&quot; unique_id=&quot;20974&quot;&gt;&lt;property id=&quot;20148&quot; value=&quot;5&quot;/&gt;&lt;property id=&quot;20300&quot; value=&quot;Diapositive 15&quot;/&gt;&lt;property id=&quot;20307&quot; value=&quot;296&quot;/&gt;&lt;/object&gt;&lt;object type=&quot;3&quot; unique_id=&quot;21504&quot;&gt;&lt;property id=&quot;20148&quot; value=&quot;5&quot;/&gt;&lt;property id=&quot;20300&quot; value=&quot;Diapositive 21&quot;/&gt;&lt;property id=&quot;20307&quot; value=&quot;297&quot;/&gt;&lt;/object&gt;&lt;/object&gt;&lt;/object&gt;&lt;/database&gt;"/>
  <p:tag name="SECTOMILLISECCONVERTED" val="1"/>
</p:tagLst>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TM10001105[[fn=Corte]]</Template>
  <TotalTime>721</TotalTime>
  <Words>581</Words>
  <Application>Microsoft Office PowerPoint</Application>
  <PresentationFormat>Widescreen</PresentationFormat>
  <Paragraphs>43</Paragraphs>
  <Slides>22</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22</vt:i4>
      </vt:variant>
    </vt:vector>
  </HeadingPairs>
  <TitlesOfParts>
    <vt:vector size="27" baseType="lpstr">
      <vt:lpstr>Arial</vt:lpstr>
      <vt:lpstr>Calibri</vt:lpstr>
      <vt:lpstr>Calibri Light</vt:lpstr>
      <vt:lpstr>Times New Roman</vt:lpstr>
      <vt:lpstr>Tema do Office</vt:lpstr>
      <vt:lpstr>Hermès</vt:lpstr>
      <vt:lpstr>Apresentação do PowerPoint</vt:lpstr>
      <vt:lpstr>Mon exposé porte sur Hermès. Durant ma présentation, je parlerai dans une première partie du dieu et de sa fonction dans la mythologie. Puis j’aborderai la légende attribuée à Hermès et enfin ses diverses représentations depuis l’Antiquité jusqu’à l’époque actuelle. </vt:lpstr>
      <vt:lpstr>Apresentação do PowerPoint</vt:lpstr>
      <vt:lpstr>Apresentação do PowerPoint</vt:lpstr>
      <vt:lpstr>Apresentação do PowerPoint</vt:lpstr>
      <vt:lpstr>Apresentação do PowerPoint</vt:lpstr>
      <vt:lpstr>Apresentação do PowerPoint</vt:lpstr>
      <vt:lpstr>Ses animaux favoris sont le coq, la tortue, le bélier, qui est sa victime préférée et dont son image y est souvent associée.  </vt:lpstr>
      <vt:lpstr>Apresentação do PowerPoint</vt:lpstr>
      <vt:lpstr>Hermès, selon cette mythologie, est né dans une caverne du Mont Cyllène en Arcadie. Quelques instants seulement après sa naissance, il bondit de son berceau et se mit en quête du troupeau d'Apollon.</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Claudia Houdelier</dc:creator>
  <cp:lastModifiedBy>Claudia Houdelier</cp:lastModifiedBy>
  <cp:revision>93</cp:revision>
  <dcterms:created xsi:type="dcterms:W3CDTF">2021-11-21T14:53:28Z</dcterms:created>
  <dcterms:modified xsi:type="dcterms:W3CDTF">2022-02-19T08:06:56Z</dcterms:modified>
</cp:coreProperties>
</file>